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1"/>
    <p:sldMasterId id="2147483687" r:id="rId2"/>
  </p:sldMasterIdLst>
  <p:notesMasterIdLst>
    <p:notesMasterId r:id="rId21"/>
  </p:notesMasterIdLst>
  <p:sldIdLst>
    <p:sldId id="282" r:id="rId3"/>
    <p:sldId id="278" r:id="rId4"/>
    <p:sldId id="257" r:id="rId5"/>
    <p:sldId id="258" r:id="rId6"/>
    <p:sldId id="284" r:id="rId7"/>
    <p:sldId id="262" r:id="rId8"/>
    <p:sldId id="285" r:id="rId9"/>
    <p:sldId id="265" r:id="rId10"/>
    <p:sldId id="266" r:id="rId11"/>
    <p:sldId id="268" r:id="rId12"/>
    <p:sldId id="269" r:id="rId13"/>
    <p:sldId id="286" r:id="rId14"/>
    <p:sldId id="287" r:id="rId15"/>
    <p:sldId id="288" r:id="rId16"/>
    <p:sldId id="274" r:id="rId17"/>
    <p:sldId id="277" r:id="rId18"/>
    <p:sldId id="281" r:id="rId19"/>
    <p:sldId id="283" r:id="rId20"/>
  </p:sldIdLst>
  <p:sldSz cx="9145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40"/>
    <p:restoredTop sz="94721"/>
  </p:normalViewPr>
  <p:slideViewPr>
    <p:cSldViewPr snapToGrid="0" snapToObjects="1">
      <p:cViewPr>
        <p:scale>
          <a:sx n="109" d="100"/>
          <a:sy n="109" d="100"/>
        </p:scale>
        <p:origin x="-30" y="30"/>
      </p:cViewPr>
      <p:guideLst>
        <p:guide orient="horz" pos="216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F9357A-B343-49A9-B058-2F9933B6426A}" type="doc">
      <dgm:prSet loTypeId="urn:microsoft.com/office/officeart/2005/8/layout/vList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6A2B215D-D434-4096-9557-89DB23763613}">
      <dgm:prSet/>
      <dgm:spPr/>
      <dgm:t>
        <a:bodyPr/>
        <a:lstStyle/>
        <a:p>
          <a:r>
            <a:rPr lang="en-US" b="0" i="1" dirty="0"/>
            <a:t>*All figures/references are referring to the CPG booklet.</a:t>
          </a:r>
          <a:endParaRPr lang="en-US" i="1" dirty="0"/>
        </a:p>
      </dgm:t>
    </dgm:pt>
    <dgm:pt modelId="{8268EDF8-E356-47BC-B93B-AF036018A071}" type="parTrans" cxnId="{B51B8201-0E31-4999-A1AC-EB824779E559}">
      <dgm:prSet/>
      <dgm:spPr/>
      <dgm:t>
        <a:bodyPr/>
        <a:lstStyle/>
        <a:p>
          <a:endParaRPr lang="en-US"/>
        </a:p>
      </dgm:t>
    </dgm:pt>
    <dgm:pt modelId="{B462DFCA-B594-40E0-94BC-2DF3D8829C99}" type="sibTrans" cxnId="{B51B8201-0E31-4999-A1AC-EB824779E559}">
      <dgm:prSet/>
      <dgm:spPr/>
      <dgm:t>
        <a:bodyPr/>
        <a:lstStyle/>
        <a:p>
          <a:endParaRPr lang="en-US"/>
        </a:p>
      </dgm:t>
    </dgm:pt>
    <dgm:pt modelId="{3D86F01C-14EB-49CB-AAA9-B2029F2D1BB8}">
      <dgm:prSet/>
      <dgm:spPr/>
      <dgm:t>
        <a:bodyPr/>
        <a:lstStyle/>
        <a:p>
          <a:r>
            <a:rPr lang="en-US" b="0" i="0"/>
            <a:t>Moderate risk category surveillance.</a:t>
          </a:r>
          <a:endParaRPr lang="en-US"/>
        </a:p>
      </dgm:t>
    </dgm:pt>
    <dgm:pt modelId="{C5E48709-6754-41A9-961B-06E6EC18C56D}" type="parTrans" cxnId="{3B3ADD1E-61A4-4081-884F-D1C6389A688F}">
      <dgm:prSet/>
      <dgm:spPr/>
      <dgm:t>
        <a:bodyPr/>
        <a:lstStyle/>
        <a:p>
          <a:endParaRPr lang="en-US"/>
        </a:p>
      </dgm:t>
    </dgm:pt>
    <dgm:pt modelId="{C46F9945-8469-4FA2-8EC6-F83D8B22444E}" type="sibTrans" cxnId="{3B3ADD1E-61A4-4081-884F-D1C6389A688F}">
      <dgm:prSet/>
      <dgm:spPr/>
      <dgm:t>
        <a:bodyPr/>
        <a:lstStyle/>
        <a:p>
          <a:endParaRPr lang="en-US"/>
        </a:p>
      </dgm:t>
    </dgm:pt>
    <dgm:pt modelId="{EE509C3E-2866-4BF7-8A6E-1C19FCB94ABC}">
      <dgm:prSet/>
      <dgm:spPr/>
      <dgm:t>
        <a:bodyPr/>
        <a:lstStyle/>
        <a:p>
          <a:r>
            <a:rPr lang="en-US" b="0" i="0" dirty="0"/>
            <a:t>High risk category surveillance: Hereditary or Non-Hereditary</a:t>
          </a:r>
          <a:endParaRPr lang="en-US" dirty="0"/>
        </a:p>
      </dgm:t>
    </dgm:pt>
    <dgm:pt modelId="{5B51D691-29D3-41C0-80C7-6EDC22E98B84}" type="parTrans" cxnId="{AD39A2EF-F363-4780-8378-D8940F09E639}">
      <dgm:prSet/>
      <dgm:spPr/>
      <dgm:t>
        <a:bodyPr/>
        <a:lstStyle/>
        <a:p>
          <a:endParaRPr lang="en-US"/>
        </a:p>
      </dgm:t>
    </dgm:pt>
    <dgm:pt modelId="{BE95F4C6-C112-4B66-A2FB-E3722875141E}" type="sibTrans" cxnId="{AD39A2EF-F363-4780-8378-D8940F09E639}">
      <dgm:prSet/>
      <dgm:spPr/>
      <dgm:t>
        <a:bodyPr/>
        <a:lstStyle/>
        <a:p>
          <a:endParaRPr lang="en-US"/>
        </a:p>
      </dgm:t>
    </dgm:pt>
    <dgm:pt modelId="{86492C21-D321-48BB-8A80-5C732C4395C9}">
      <dgm:prSet/>
      <dgm:spPr/>
      <dgm:t>
        <a:bodyPr/>
        <a:lstStyle/>
        <a:p>
          <a:r>
            <a:rPr lang="en-US" b="0" i="0" dirty="0"/>
            <a:t>Post Polypectomies Surveillance</a:t>
          </a:r>
          <a:endParaRPr lang="en-US" dirty="0"/>
        </a:p>
      </dgm:t>
    </dgm:pt>
    <dgm:pt modelId="{503CB4E4-BBAB-48AB-B46F-0C14E6617679}" type="parTrans" cxnId="{382ACB75-3DCF-4B02-B794-9ADD6FC96E20}">
      <dgm:prSet/>
      <dgm:spPr/>
      <dgm:t>
        <a:bodyPr/>
        <a:lstStyle/>
        <a:p>
          <a:endParaRPr lang="en-US"/>
        </a:p>
      </dgm:t>
    </dgm:pt>
    <dgm:pt modelId="{13CB80BC-9072-4275-846E-43662A735144}" type="sibTrans" cxnId="{382ACB75-3DCF-4B02-B794-9ADD6FC96E20}">
      <dgm:prSet/>
      <dgm:spPr/>
      <dgm:t>
        <a:bodyPr/>
        <a:lstStyle/>
        <a:p>
          <a:endParaRPr lang="en-US"/>
        </a:p>
      </dgm:t>
    </dgm:pt>
    <dgm:pt modelId="{2CAA1529-3315-4AF8-9E8A-0BAD051257E4}">
      <dgm:prSet/>
      <dgm:spPr/>
      <dgm:t>
        <a:bodyPr/>
        <a:lstStyle/>
        <a:p>
          <a:r>
            <a:rPr lang="en-US" b="0" i="0"/>
            <a:t>Post Surgery Surveillance</a:t>
          </a:r>
          <a:endParaRPr lang="en-US"/>
        </a:p>
      </dgm:t>
    </dgm:pt>
    <dgm:pt modelId="{51DF6450-366C-4E39-8426-614E885DA190}" type="parTrans" cxnId="{6BF5EC69-801E-4EAA-AB36-27030DA0FC2C}">
      <dgm:prSet/>
      <dgm:spPr/>
      <dgm:t>
        <a:bodyPr/>
        <a:lstStyle/>
        <a:p>
          <a:endParaRPr lang="en-US"/>
        </a:p>
      </dgm:t>
    </dgm:pt>
    <dgm:pt modelId="{F86416F1-BAE4-45A0-A31E-8DE962D3DFAB}" type="sibTrans" cxnId="{6BF5EC69-801E-4EAA-AB36-27030DA0FC2C}">
      <dgm:prSet/>
      <dgm:spPr/>
      <dgm:t>
        <a:bodyPr/>
        <a:lstStyle/>
        <a:p>
          <a:endParaRPr lang="en-US"/>
        </a:p>
      </dgm:t>
    </dgm:pt>
    <dgm:pt modelId="{51097740-7AFA-D34C-8F59-9BBDE4A1F107}">
      <dgm:prSet/>
      <dgm:spPr/>
      <dgm:t>
        <a:bodyPr/>
        <a:lstStyle/>
        <a:p>
          <a:pPr rtl="0"/>
          <a:r>
            <a:rPr lang="en-US" dirty="0"/>
            <a:t>Surveillance in Ulcerative Colitis and Crohn’s Disease</a:t>
          </a:r>
        </a:p>
      </dgm:t>
    </dgm:pt>
    <dgm:pt modelId="{052A145B-BC27-CA4F-8147-DD6FC44ABC43}" type="parTrans" cxnId="{1BE1C043-A4B1-484D-BDDD-03EC855E83AC}">
      <dgm:prSet/>
      <dgm:spPr/>
      <dgm:t>
        <a:bodyPr/>
        <a:lstStyle/>
        <a:p>
          <a:endParaRPr lang="en-US"/>
        </a:p>
      </dgm:t>
    </dgm:pt>
    <dgm:pt modelId="{765A55F1-B45C-5040-8E7D-49BD4BEE9962}" type="sibTrans" cxnId="{1BE1C043-A4B1-484D-BDDD-03EC855E83AC}">
      <dgm:prSet/>
      <dgm:spPr/>
      <dgm:t>
        <a:bodyPr/>
        <a:lstStyle/>
        <a:p>
          <a:endParaRPr lang="en-US"/>
        </a:p>
      </dgm:t>
    </dgm:pt>
    <dgm:pt modelId="{54EF37ED-F334-544D-9672-D12A00AA6444}" type="pres">
      <dgm:prSet presAssocID="{E7F9357A-B343-49A9-B058-2F9933B6426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MY"/>
        </a:p>
      </dgm:t>
    </dgm:pt>
    <dgm:pt modelId="{C524E3DC-913D-8247-975D-015D66180657}" type="pres">
      <dgm:prSet presAssocID="{6A2B215D-D434-4096-9557-89DB23763613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7FC12A9A-6BAD-5449-A467-5367D5E3DEDC}" type="pres">
      <dgm:prSet presAssocID="{B462DFCA-B594-40E0-94BC-2DF3D8829C99}" presName="spacer" presStyleCnt="0"/>
      <dgm:spPr/>
    </dgm:pt>
    <dgm:pt modelId="{88216CDA-B607-FB48-B587-16FBE0B370B4}" type="pres">
      <dgm:prSet presAssocID="{3D86F01C-14EB-49CB-AAA9-B2029F2D1BB8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D3861024-4E3F-F546-891A-E49FD05007B5}" type="pres">
      <dgm:prSet presAssocID="{C46F9945-8469-4FA2-8EC6-F83D8B22444E}" presName="spacer" presStyleCnt="0"/>
      <dgm:spPr/>
    </dgm:pt>
    <dgm:pt modelId="{1E903A07-C965-6646-BE8E-489BB0E5FE22}" type="pres">
      <dgm:prSet presAssocID="{EE509C3E-2866-4BF7-8A6E-1C19FCB94ABC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8598B034-8BBD-5D47-995F-864298684528}" type="pres">
      <dgm:prSet presAssocID="{BE95F4C6-C112-4B66-A2FB-E3722875141E}" presName="spacer" presStyleCnt="0"/>
      <dgm:spPr/>
    </dgm:pt>
    <dgm:pt modelId="{81E2918F-A54F-644D-BD3C-AAE50C9A4AFF}" type="pres">
      <dgm:prSet presAssocID="{51097740-7AFA-D34C-8F59-9BBDE4A1F107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245A3084-CAD0-FB4D-B6EB-E3788B924176}" type="pres">
      <dgm:prSet presAssocID="{765A55F1-B45C-5040-8E7D-49BD4BEE9962}" presName="spacer" presStyleCnt="0"/>
      <dgm:spPr/>
    </dgm:pt>
    <dgm:pt modelId="{B888FED4-3215-2049-BF81-80D3C2A39FD3}" type="pres">
      <dgm:prSet presAssocID="{86492C21-D321-48BB-8A80-5C732C4395C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78DE7F83-A5D4-E740-ADA2-5B3C6F8B7D5E}" type="pres">
      <dgm:prSet presAssocID="{13CB80BC-9072-4275-846E-43662A735144}" presName="spacer" presStyleCnt="0"/>
      <dgm:spPr/>
    </dgm:pt>
    <dgm:pt modelId="{FFC3202D-980B-504D-8DB1-DDABF0B8D315}" type="pres">
      <dgm:prSet presAssocID="{2CAA1529-3315-4AF8-9E8A-0BAD051257E4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MY"/>
        </a:p>
      </dgm:t>
    </dgm:pt>
  </dgm:ptLst>
  <dgm:cxnLst>
    <dgm:cxn modelId="{AD39A2EF-F363-4780-8378-D8940F09E639}" srcId="{E7F9357A-B343-49A9-B058-2F9933B6426A}" destId="{EE509C3E-2866-4BF7-8A6E-1C19FCB94ABC}" srcOrd="2" destOrd="0" parTransId="{5B51D691-29D3-41C0-80C7-6EDC22E98B84}" sibTransId="{BE95F4C6-C112-4B66-A2FB-E3722875141E}"/>
    <dgm:cxn modelId="{6BF5EC69-801E-4EAA-AB36-27030DA0FC2C}" srcId="{E7F9357A-B343-49A9-B058-2F9933B6426A}" destId="{2CAA1529-3315-4AF8-9E8A-0BAD051257E4}" srcOrd="5" destOrd="0" parTransId="{51DF6450-366C-4E39-8426-614E885DA190}" sibTransId="{F86416F1-BAE4-45A0-A31E-8DE962D3DFAB}"/>
    <dgm:cxn modelId="{A119B99B-62C0-324C-B2BE-AE0C59D8C87B}" type="presOf" srcId="{E7F9357A-B343-49A9-B058-2F9933B6426A}" destId="{54EF37ED-F334-544D-9672-D12A00AA6444}" srcOrd="0" destOrd="0" presId="urn:microsoft.com/office/officeart/2005/8/layout/vList2"/>
    <dgm:cxn modelId="{1BE1C043-A4B1-484D-BDDD-03EC855E83AC}" srcId="{E7F9357A-B343-49A9-B058-2F9933B6426A}" destId="{51097740-7AFA-D34C-8F59-9BBDE4A1F107}" srcOrd="3" destOrd="0" parTransId="{052A145B-BC27-CA4F-8147-DD6FC44ABC43}" sibTransId="{765A55F1-B45C-5040-8E7D-49BD4BEE9962}"/>
    <dgm:cxn modelId="{DC508566-54BF-DF44-B8B9-EE984A81CC22}" type="presOf" srcId="{86492C21-D321-48BB-8A80-5C732C4395C9}" destId="{B888FED4-3215-2049-BF81-80D3C2A39FD3}" srcOrd="0" destOrd="0" presId="urn:microsoft.com/office/officeart/2005/8/layout/vList2"/>
    <dgm:cxn modelId="{F2FB3858-AED7-8048-8964-20ACA03FCC00}" type="presOf" srcId="{3D86F01C-14EB-49CB-AAA9-B2029F2D1BB8}" destId="{88216CDA-B607-FB48-B587-16FBE0B370B4}" srcOrd="0" destOrd="0" presId="urn:microsoft.com/office/officeart/2005/8/layout/vList2"/>
    <dgm:cxn modelId="{382ACB75-3DCF-4B02-B794-9ADD6FC96E20}" srcId="{E7F9357A-B343-49A9-B058-2F9933B6426A}" destId="{86492C21-D321-48BB-8A80-5C732C4395C9}" srcOrd="4" destOrd="0" parTransId="{503CB4E4-BBAB-48AB-B46F-0C14E6617679}" sibTransId="{13CB80BC-9072-4275-846E-43662A735144}"/>
    <dgm:cxn modelId="{D3600F22-75F4-C046-8F53-E32A24BA5E8D}" type="presOf" srcId="{51097740-7AFA-D34C-8F59-9BBDE4A1F107}" destId="{81E2918F-A54F-644D-BD3C-AAE50C9A4AFF}" srcOrd="0" destOrd="0" presId="urn:microsoft.com/office/officeart/2005/8/layout/vList2"/>
    <dgm:cxn modelId="{6243EEA6-B180-DA4F-942C-5267CE03472F}" type="presOf" srcId="{2CAA1529-3315-4AF8-9E8A-0BAD051257E4}" destId="{FFC3202D-980B-504D-8DB1-DDABF0B8D315}" srcOrd="0" destOrd="0" presId="urn:microsoft.com/office/officeart/2005/8/layout/vList2"/>
    <dgm:cxn modelId="{41426799-E23B-C04D-BA43-58158BB4BE0B}" type="presOf" srcId="{6A2B215D-D434-4096-9557-89DB23763613}" destId="{C524E3DC-913D-8247-975D-015D66180657}" srcOrd="0" destOrd="0" presId="urn:microsoft.com/office/officeart/2005/8/layout/vList2"/>
    <dgm:cxn modelId="{B51B8201-0E31-4999-A1AC-EB824779E559}" srcId="{E7F9357A-B343-49A9-B058-2F9933B6426A}" destId="{6A2B215D-D434-4096-9557-89DB23763613}" srcOrd="0" destOrd="0" parTransId="{8268EDF8-E356-47BC-B93B-AF036018A071}" sibTransId="{B462DFCA-B594-40E0-94BC-2DF3D8829C99}"/>
    <dgm:cxn modelId="{3B3ADD1E-61A4-4081-884F-D1C6389A688F}" srcId="{E7F9357A-B343-49A9-B058-2F9933B6426A}" destId="{3D86F01C-14EB-49CB-AAA9-B2029F2D1BB8}" srcOrd="1" destOrd="0" parTransId="{C5E48709-6754-41A9-961B-06E6EC18C56D}" sibTransId="{C46F9945-8469-4FA2-8EC6-F83D8B22444E}"/>
    <dgm:cxn modelId="{D157FDC2-1E5C-F04F-A591-53923EEB3DD3}" type="presOf" srcId="{EE509C3E-2866-4BF7-8A6E-1C19FCB94ABC}" destId="{1E903A07-C965-6646-BE8E-489BB0E5FE22}" srcOrd="0" destOrd="0" presId="urn:microsoft.com/office/officeart/2005/8/layout/vList2"/>
    <dgm:cxn modelId="{E7CA672A-7825-0D41-9B63-D688B916643F}" type="presParOf" srcId="{54EF37ED-F334-544D-9672-D12A00AA6444}" destId="{C524E3DC-913D-8247-975D-015D66180657}" srcOrd="0" destOrd="0" presId="urn:microsoft.com/office/officeart/2005/8/layout/vList2"/>
    <dgm:cxn modelId="{892167A9-3120-4B4D-932B-60D1BFCA10EB}" type="presParOf" srcId="{54EF37ED-F334-544D-9672-D12A00AA6444}" destId="{7FC12A9A-6BAD-5449-A467-5367D5E3DEDC}" srcOrd="1" destOrd="0" presId="urn:microsoft.com/office/officeart/2005/8/layout/vList2"/>
    <dgm:cxn modelId="{6DBA8FD2-D293-BD43-A328-0C4ABB744C7E}" type="presParOf" srcId="{54EF37ED-F334-544D-9672-D12A00AA6444}" destId="{88216CDA-B607-FB48-B587-16FBE0B370B4}" srcOrd="2" destOrd="0" presId="urn:microsoft.com/office/officeart/2005/8/layout/vList2"/>
    <dgm:cxn modelId="{CA5B9037-4B92-624A-BDFE-76048FBDEA6E}" type="presParOf" srcId="{54EF37ED-F334-544D-9672-D12A00AA6444}" destId="{D3861024-4E3F-F546-891A-E49FD05007B5}" srcOrd="3" destOrd="0" presId="urn:microsoft.com/office/officeart/2005/8/layout/vList2"/>
    <dgm:cxn modelId="{FD2BA513-C11C-8742-A48C-DD6604E83DD7}" type="presParOf" srcId="{54EF37ED-F334-544D-9672-D12A00AA6444}" destId="{1E903A07-C965-6646-BE8E-489BB0E5FE22}" srcOrd="4" destOrd="0" presId="urn:microsoft.com/office/officeart/2005/8/layout/vList2"/>
    <dgm:cxn modelId="{1839C307-58A9-DE40-AD7C-997707F60055}" type="presParOf" srcId="{54EF37ED-F334-544D-9672-D12A00AA6444}" destId="{8598B034-8BBD-5D47-995F-864298684528}" srcOrd="5" destOrd="0" presId="urn:microsoft.com/office/officeart/2005/8/layout/vList2"/>
    <dgm:cxn modelId="{8E19D53E-1C43-8541-8221-2383F60D9ABF}" type="presParOf" srcId="{54EF37ED-F334-544D-9672-D12A00AA6444}" destId="{81E2918F-A54F-644D-BD3C-AAE50C9A4AFF}" srcOrd="6" destOrd="0" presId="urn:microsoft.com/office/officeart/2005/8/layout/vList2"/>
    <dgm:cxn modelId="{7D6B767D-34DE-5C49-B51D-10515993CC05}" type="presParOf" srcId="{54EF37ED-F334-544D-9672-D12A00AA6444}" destId="{245A3084-CAD0-FB4D-B6EB-E3788B924176}" srcOrd="7" destOrd="0" presId="urn:microsoft.com/office/officeart/2005/8/layout/vList2"/>
    <dgm:cxn modelId="{78181498-E729-2A42-BDB6-07F31E21452D}" type="presParOf" srcId="{54EF37ED-F334-544D-9672-D12A00AA6444}" destId="{B888FED4-3215-2049-BF81-80D3C2A39FD3}" srcOrd="8" destOrd="0" presId="urn:microsoft.com/office/officeart/2005/8/layout/vList2"/>
    <dgm:cxn modelId="{66D3DF72-EFFE-0744-8BE7-76CE63032804}" type="presParOf" srcId="{54EF37ED-F334-544D-9672-D12A00AA6444}" destId="{78DE7F83-A5D4-E740-ADA2-5B3C6F8B7D5E}" srcOrd="9" destOrd="0" presId="urn:microsoft.com/office/officeart/2005/8/layout/vList2"/>
    <dgm:cxn modelId="{44C44B19-A234-424C-89DD-64A76D56BDF9}" type="presParOf" srcId="{54EF37ED-F334-544D-9672-D12A00AA6444}" destId="{FFC3202D-980B-504D-8DB1-DDABF0B8D315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24E3DC-913D-8247-975D-015D66180657}">
      <dsp:nvSpPr>
        <dsp:cNvPr id="0" name=""/>
        <dsp:cNvSpPr/>
      </dsp:nvSpPr>
      <dsp:spPr>
        <a:xfrm>
          <a:off x="0" y="85941"/>
          <a:ext cx="7220291" cy="49139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2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i="1" kern="1200" dirty="0"/>
            <a:t>*All figures/references are referring to the CPG booklet.</a:t>
          </a:r>
          <a:endParaRPr lang="en-US" sz="2100" i="1" kern="1200" dirty="0"/>
        </a:p>
      </dsp:txBody>
      <dsp:txXfrm>
        <a:off x="23988" y="109929"/>
        <a:ext cx="7172315" cy="443423"/>
      </dsp:txXfrm>
    </dsp:sp>
    <dsp:sp modelId="{88216CDA-B607-FB48-B587-16FBE0B370B4}">
      <dsp:nvSpPr>
        <dsp:cNvPr id="0" name=""/>
        <dsp:cNvSpPr/>
      </dsp:nvSpPr>
      <dsp:spPr>
        <a:xfrm>
          <a:off x="0" y="637821"/>
          <a:ext cx="7220291" cy="491399"/>
        </a:xfrm>
        <a:prstGeom prst="roundRect">
          <a:avLst/>
        </a:prstGeom>
        <a:gradFill rotWithShape="0">
          <a:gsLst>
            <a:gs pos="0">
              <a:schemeClr val="accent2">
                <a:hueOff val="3801768"/>
                <a:satOff val="-7337"/>
                <a:lumOff val="-942"/>
                <a:alphaOff val="0"/>
                <a:tint val="35000"/>
                <a:satMod val="253000"/>
              </a:schemeClr>
            </a:gs>
            <a:gs pos="50000">
              <a:schemeClr val="accent2">
                <a:hueOff val="3801768"/>
                <a:satOff val="-7337"/>
                <a:lumOff val="-942"/>
                <a:alphaOff val="0"/>
                <a:tint val="42000"/>
                <a:satMod val="255000"/>
              </a:schemeClr>
            </a:gs>
            <a:gs pos="97000">
              <a:schemeClr val="accent2">
                <a:hueOff val="3801768"/>
                <a:satOff val="-7337"/>
                <a:lumOff val="-942"/>
                <a:alphaOff val="0"/>
                <a:tint val="53000"/>
                <a:satMod val="260000"/>
              </a:schemeClr>
            </a:gs>
            <a:gs pos="100000">
              <a:schemeClr val="accent2">
                <a:hueOff val="3801768"/>
                <a:satOff val="-7337"/>
                <a:lumOff val="-942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i="0" kern="1200"/>
            <a:t>Moderate risk category surveillance.</a:t>
          </a:r>
          <a:endParaRPr lang="en-US" sz="2100" kern="1200"/>
        </a:p>
      </dsp:txBody>
      <dsp:txXfrm>
        <a:off x="23988" y="661809"/>
        <a:ext cx="7172315" cy="443423"/>
      </dsp:txXfrm>
    </dsp:sp>
    <dsp:sp modelId="{1E903A07-C965-6646-BE8E-489BB0E5FE22}">
      <dsp:nvSpPr>
        <dsp:cNvPr id="0" name=""/>
        <dsp:cNvSpPr/>
      </dsp:nvSpPr>
      <dsp:spPr>
        <a:xfrm>
          <a:off x="0" y="1189701"/>
          <a:ext cx="7220291" cy="491399"/>
        </a:xfrm>
        <a:prstGeom prst="roundRect">
          <a:avLst/>
        </a:prstGeom>
        <a:gradFill rotWithShape="0">
          <a:gsLst>
            <a:gs pos="0">
              <a:schemeClr val="accent2">
                <a:hueOff val="7603537"/>
                <a:satOff val="-14674"/>
                <a:lumOff val="-1884"/>
                <a:alphaOff val="0"/>
                <a:tint val="35000"/>
                <a:satMod val="253000"/>
              </a:schemeClr>
            </a:gs>
            <a:gs pos="50000">
              <a:schemeClr val="accent2">
                <a:hueOff val="7603537"/>
                <a:satOff val="-14674"/>
                <a:lumOff val="-1884"/>
                <a:alphaOff val="0"/>
                <a:tint val="42000"/>
                <a:satMod val="255000"/>
              </a:schemeClr>
            </a:gs>
            <a:gs pos="97000">
              <a:schemeClr val="accent2">
                <a:hueOff val="7603537"/>
                <a:satOff val="-14674"/>
                <a:lumOff val="-1884"/>
                <a:alphaOff val="0"/>
                <a:tint val="53000"/>
                <a:satMod val="260000"/>
              </a:schemeClr>
            </a:gs>
            <a:gs pos="100000">
              <a:schemeClr val="accent2">
                <a:hueOff val="7603537"/>
                <a:satOff val="-14674"/>
                <a:lumOff val="-1884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i="0" kern="1200" dirty="0"/>
            <a:t>High risk category surveillance: Hereditary or Non-Hereditary</a:t>
          </a:r>
          <a:endParaRPr lang="en-US" sz="2100" kern="1200" dirty="0"/>
        </a:p>
      </dsp:txBody>
      <dsp:txXfrm>
        <a:off x="23988" y="1213689"/>
        <a:ext cx="7172315" cy="443423"/>
      </dsp:txXfrm>
    </dsp:sp>
    <dsp:sp modelId="{81E2918F-A54F-644D-BD3C-AAE50C9A4AFF}">
      <dsp:nvSpPr>
        <dsp:cNvPr id="0" name=""/>
        <dsp:cNvSpPr/>
      </dsp:nvSpPr>
      <dsp:spPr>
        <a:xfrm>
          <a:off x="0" y="1741581"/>
          <a:ext cx="7220291" cy="491399"/>
        </a:xfrm>
        <a:prstGeom prst="roundRect">
          <a:avLst/>
        </a:prstGeom>
        <a:gradFill rotWithShape="0">
          <a:gsLst>
            <a:gs pos="0">
              <a:schemeClr val="accent2">
                <a:hueOff val="11405305"/>
                <a:satOff val="-22012"/>
                <a:lumOff val="-2826"/>
                <a:alphaOff val="0"/>
                <a:tint val="35000"/>
                <a:satMod val="253000"/>
              </a:schemeClr>
            </a:gs>
            <a:gs pos="50000">
              <a:schemeClr val="accent2">
                <a:hueOff val="11405305"/>
                <a:satOff val="-22012"/>
                <a:lumOff val="-2826"/>
                <a:alphaOff val="0"/>
                <a:tint val="42000"/>
                <a:satMod val="255000"/>
              </a:schemeClr>
            </a:gs>
            <a:gs pos="97000">
              <a:schemeClr val="accent2">
                <a:hueOff val="11405305"/>
                <a:satOff val="-22012"/>
                <a:lumOff val="-2826"/>
                <a:alphaOff val="0"/>
                <a:tint val="53000"/>
                <a:satMod val="260000"/>
              </a:schemeClr>
            </a:gs>
            <a:gs pos="100000">
              <a:schemeClr val="accent2">
                <a:hueOff val="11405305"/>
                <a:satOff val="-22012"/>
                <a:lumOff val="-2826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/>
            <a:t>Surveillance in Ulcerative Colitis and Crohn’s Disease</a:t>
          </a:r>
        </a:p>
      </dsp:txBody>
      <dsp:txXfrm>
        <a:off x="23988" y="1765569"/>
        <a:ext cx="7172315" cy="443423"/>
      </dsp:txXfrm>
    </dsp:sp>
    <dsp:sp modelId="{B888FED4-3215-2049-BF81-80D3C2A39FD3}">
      <dsp:nvSpPr>
        <dsp:cNvPr id="0" name=""/>
        <dsp:cNvSpPr/>
      </dsp:nvSpPr>
      <dsp:spPr>
        <a:xfrm>
          <a:off x="0" y="2293461"/>
          <a:ext cx="7220291" cy="491399"/>
        </a:xfrm>
        <a:prstGeom prst="roundRect">
          <a:avLst/>
        </a:prstGeom>
        <a:gradFill rotWithShape="0">
          <a:gsLst>
            <a:gs pos="0">
              <a:schemeClr val="accent2">
                <a:hueOff val="15207073"/>
                <a:satOff val="-29349"/>
                <a:lumOff val="-3768"/>
                <a:alphaOff val="0"/>
                <a:tint val="35000"/>
                <a:satMod val="253000"/>
              </a:schemeClr>
            </a:gs>
            <a:gs pos="50000">
              <a:schemeClr val="accent2">
                <a:hueOff val="15207073"/>
                <a:satOff val="-29349"/>
                <a:lumOff val="-3768"/>
                <a:alphaOff val="0"/>
                <a:tint val="42000"/>
                <a:satMod val="255000"/>
              </a:schemeClr>
            </a:gs>
            <a:gs pos="97000">
              <a:schemeClr val="accent2">
                <a:hueOff val="15207073"/>
                <a:satOff val="-29349"/>
                <a:lumOff val="-3768"/>
                <a:alphaOff val="0"/>
                <a:tint val="53000"/>
                <a:satMod val="260000"/>
              </a:schemeClr>
            </a:gs>
            <a:gs pos="100000">
              <a:schemeClr val="accent2">
                <a:hueOff val="15207073"/>
                <a:satOff val="-29349"/>
                <a:lumOff val="-3768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i="0" kern="1200" dirty="0"/>
            <a:t>Post Polypectomies Surveillance</a:t>
          </a:r>
          <a:endParaRPr lang="en-US" sz="2100" kern="1200" dirty="0"/>
        </a:p>
      </dsp:txBody>
      <dsp:txXfrm>
        <a:off x="23988" y="2317449"/>
        <a:ext cx="7172315" cy="443423"/>
      </dsp:txXfrm>
    </dsp:sp>
    <dsp:sp modelId="{FFC3202D-980B-504D-8DB1-DDABF0B8D315}">
      <dsp:nvSpPr>
        <dsp:cNvPr id="0" name=""/>
        <dsp:cNvSpPr/>
      </dsp:nvSpPr>
      <dsp:spPr>
        <a:xfrm>
          <a:off x="0" y="2845341"/>
          <a:ext cx="7220291" cy="491399"/>
        </a:xfrm>
        <a:prstGeom prst="roundRect">
          <a:avLst/>
        </a:prstGeom>
        <a:gradFill rotWithShape="0">
          <a:gsLst>
            <a:gs pos="0">
              <a:schemeClr val="accent2">
                <a:hueOff val="19008842"/>
                <a:satOff val="-36686"/>
                <a:lumOff val="-4710"/>
                <a:alphaOff val="0"/>
                <a:tint val="35000"/>
                <a:satMod val="253000"/>
              </a:schemeClr>
            </a:gs>
            <a:gs pos="50000">
              <a:schemeClr val="accent2">
                <a:hueOff val="19008842"/>
                <a:satOff val="-36686"/>
                <a:lumOff val="-4710"/>
                <a:alphaOff val="0"/>
                <a:tint val="42000"/>
                <a:satMod val="255000"/>
              </a:schemeClr>
            </a:gs>
            <a:gs pos="97000">
              <a:schemeClr val="accent2">
                <a:hueOff val="19008842"/>
                <a:satOff val="-36686"/>
                <a:lumOff val="-4710"/>
                <a:alphaOff val="0"/>
                <a:tint val="53000"/>
                <a:satMod val="260000"/>
              </a:schemeClr>
            </a:gs>
            <a:gs pos="100000">
              <a:schemeClr val="accent2">
                <a:hueOff val="19008842"/>
                <a:satOff val="-36686"/>
                <a:lumOff val="-471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0" i="0" kern="1200"/>
            <a:t>Post Surgery Surveillance</a:t>
          </a:r>
          <a:endParaRPr lang="en-US" sz="2100" kern="1200"/>
        </a:p>
      </dsp:txBody>
      <dsp:txXfrm>
        <a:off x="23988" y="2869329"/>
        <a:ext cx="7172315" cy="4434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165C2-9EDD-4391-9275-7F18F1F0B2AB}" type="datetimeFigureOut">
              <a:rPr lang="en-MY" smtClean="0"/>
              <a:t>16/11/2018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A3332-D05B-44C4-9EA9-CE677FC27C5A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007821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4B1D6-6D0F-45EB-9F88-13EF29F9A9FB}" type="slidenum">
              <a:rPr lang="en-MY" smtClean="0"/>
              <a:t>12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06273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4B1D6-6D0F-45EB-9F88-13EF29F9A9FB}" type="slidenum">
              <a:rPr lang="en-MY" smtClean="0"/>
              <a:t>13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77624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4B1D6-6D0F-45EB-9F88-13EF29F9A9FB}" type="slidenum">
              <a:rPr lang="en-MY" smtClean="0"/>
              <a:t>14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33676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809" y="359898"/>
            <a:ext cx="7407926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809" y="1850064"/>
            <a:ext cx="7407926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A16F59-D650-4D9B-9294-FE1D7A57340E}" type="datetime1">
              <a:rPr lang="en-US" smtClean="0"/>
              <a:t>11/16/2018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21593" y="1413802"/>
            <a:ext cx="210349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377" y="1345016"/>
            <a:ext cx="64019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7818A1-6679-44EF-8D7F-7A425589D0B6}" type="datetime1">
              <a:rPr lang="en-US" smtClean="0"/>
              <a:t>11/16/2018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9191" y="274640"/>
            <a:ext cx="1829118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199" y="274641"/>
            <a:ext cx="5563566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DCD3548-2332-4DC2-B850-BCABD7AF5C93}" type="datetime1">
              <a:rPr lang="en-US" smtClean="0"/>
              <a:t>11/16/2018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6614" y="982134"/>
            <a:ext cx="6341531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459713" y="3678766"/>
            <a:ext cx="5799421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366" y="5029200"/>
            <a:ext cx="693487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407C5-9790-4DDB-9D21-8C2E75264A93}" type="datetime1">
              <a:rPr lang="en-US" smtClean="0"/>
              <a:t>11/16/2018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809" y="359898"/>
            <a:ext cx="7407926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809" y="1850064"/>
            <a:ext cx="7407926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C587-5B8F-4F25-A3C5-139BAD7DF0A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594" y="1413802"/>
            <a:ext cx="210349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157377" y="1345016"/>
            <a:ext cx="64019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4330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7F7F1-42E7-4626-AB2C-9C8DD779223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2973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3286" y="-54"/>
            <a:ext cx="6859191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840" y="2600325"/>
            <a:ext cx="6401912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840" y="1066800"/>
            <a:ext cx="6401912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CFC5D-A819-4CFE-9D1B-42AB2F225A8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397" y="0"/>
            <a:ext cx="7621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172698" y="2814656"/>
            <a:ext cx="210349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08482" y="2745870"/>
            <a:ext cx="64019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6788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857" y="274320"/>
            <a:ext cx="7499382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857" y="1524000"/>
            <a:ext cx="3658235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7004" y="1524000"/>
            <a:ext cx="3658235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619A2-9C11-4F1D-9EDF-D46142AA5C8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0285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81" y="5160336"/>
            <a:ext cx="8231029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79" y="328278"/>
            <a:ext cx="4024059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4251" y="328278"/>
            <a:ext cx="4024059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79" y="969336"/>
            <a:ext cx="4024059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4251" y="969336"/>
            <a:ext cx="4024059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F6FC6-8034-4660-8A13-B2903EE746BF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131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857" y="274320"/>
            <a:ext cx="7499382" cy="1143000"/>
          </a:xfrm>
        </p:spPr>
        <p:txBody>
          <a:bodyPr anchor="ctr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34233-C92D-4EC5-8A00-3DFB3BFECB5C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6427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5160" y="0"/>
            <a:ext cx="813042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1A82D-22D6-4CE1-87A1-6D6034B6E87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5160" y="-54"/>
            <a:ext cx="73165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852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EE27CF-6EF2-46B4-A3BF-EB1CE942A7FB}" type="datetime1">
              <a:rPr lang="en-US" smtClean="0"/>
              <a:t>11/16/2018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79" y="216778"/>
            <a:ext cx="3810662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79" y="1406964"/>
            <a:ext cx="3810662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79" y="2133603"/>
            <a:ext cx="8154816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6B95A-2EA5-4653-B4F5-8187BC93B9B6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2888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7919" y="1066800"/>
            <a:ext cx="2743676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058BF-B3DD-4927-B69A-79B474B0DC3D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132" y="1066800"/>
            <a:ext cx="4572794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345" y="1143007"/>
            <a:ext cx="4420368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95" y="954341"/>
            <a:ext cx="685919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4537" y="936786"/>
            <a:ext cx="649337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345" y="4800600"/>
            <a:ext cx="4420368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39408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66076-48DE-4B20-AE8A-80E9ED5C1D0A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7770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9191" y="274643"/>
            <a:ext cx="1829118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199" y="274644"/>
            <a:ext cx="5563566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225F7-019A-4C93-86D3-67295794021D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780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3286" y="-54"/>
            <a:ext cx="6859191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840" y="2600325"/>
            <a:ext cx="6401912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840" y="1066800"/>
            <a:ext cx="6401912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A295083-D1A7-4A8C-9A2C-DA2B4159F4C1}" type="datetime1">
              <a:rPr lang="en-US" smtClean="0"/>
              <a:t>11/16/2018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397" y="0"/>
            <a:ext cx="7621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698" y="2814656"/>
            <a:ext cx="210349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482" y="2745870"/>
            <a:ext cx="64019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857" y="274320"/>
            <a:ext cx="7499382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857" y="1524000"/>
            <a:ext cx="3658235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7004" y="1524000"/>
            <a:ext cx="3658235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0F9FFBB-F828-4418-AD83-5FE26585824E}" type="datetime1">
              <a:rPr lang="en-US" smtClean="0"/>
              <a:t>11/16/2018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80" y="5160336"/>
            <a:ext cx="8231029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79" y="328278"/>
            <a:ext cx="4024059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4250" y="328278"/>
            <a:ext cx="4024059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79" y="969336"/>
            <a:ext cx="4024059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4250" y="969336"/>
            <a:ext cx="4024059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EB599B-78E5-47A9-AC86-FBD8C6DFB0E5}" type="datetime1">
              <a:rPr lang="en-US" smtClean="0"/>
              <a:t>11/16/2018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857" y="274320"/>
            <a:ext cx="7499382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BC420E-BDD7-42AA-BAB6-55FA96B383F2}" type="datetime1">
              <a:rPr lang="en-US" smtClean="0"/>
              <a:t>11/16/2018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5160" y="0"/>
            <a:ext cx="813042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9714B6-745B-4903-A804-73C3A667C601}" type="datetime1">
              <a:rPr lang="en-US" smtClean="0"/>
              <a:t>11/16/2018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5160" y="-54"/>
            <a:ext cx="73165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79" y="216778"/>
            <a:ext cx="3810662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79" y="1406964"/>
            <a:ext cx="3810662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79" y="2133601"/>
            <a:ext cx="8154816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817FC7-241E-4407-B2D5-7AA88A2B5D9F}" type="datetime1">
              <a:rPr lang="en-US" smtClean="0"/>
              <a:t>11/16/2018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7919" y="1066800"/>
            <a:ext cx="2743676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64A09D-1E46-4553-9976-36A073CC2B61}" type="datetime1">
              <a:rPr lang="en-US" smtClean="0"/>
              <a:t>11/16/2018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132" y="1066800"/>
            <a:ext cx="4572794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345" y="1143004"/>
            <a:ext cx="4420368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94" y="954341"/>
            <a:ext cx="685919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4536" y="936786"/>
            <a:ext cx="649337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345" y="4800600"/>
            <a:ext cx="4420368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6068" y="-815922"/>
            <a:ext cx="1639172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46" y="21103"/>
            <a:ext cx="1702487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914" y="1055077"/>
            <a:ext cx="1125912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3049" y="-54"/>
            <a:ext cx="8132539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857" y="274638"/>
            <a:ext cx="7499382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857" y="1447800"/>
            <a:ext cx="7499382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2022" y="6305550"/>
            <a:ext cx="2133971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93A7BD9-1EFB-4314-908B-3F2A6FDBC46F}" type="datetime1">
              <a:rPr lang="en-US" smtClean="0"/>
              <a:t>11/16/2018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992" y="6305550"/>
            <a:ext cx="2896103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5144" y="6305550"/>
            <a:ext cx="457279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/>
          <p:cNvSpPr/>
          <p:nvPr/>
        </p:nvSpPr>
        <p:spPr bwMode="invGray">
          <a:xfrm>
            <a:off x="1015160" y="-54"/>
            <a:ext cx="73165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6067" y="-815922"/>
            <a:ext cx="1639172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8847" y="21106"/>
            <a:ext cx="1702487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915" y="1055077"/>
            <a:ext cx="1125912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3051" y="-54"/>
            <a:ext cx="8132539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857" y="274638"/>
            <a:ext cx="7499382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857" y="1447800"/>
            <a:ext cx="7499382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2023" y="6305550"/>
            <a:ext cx="2133971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342D865-2E37-4885-933C-4C3C19001790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11/16/2018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992" y="6305550"/>
            <a:ext cx="2896103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5144" y="6305550"/>
            <a:ext cx="457279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8F63A3B-78C7-47BE-AE5E-E10140E0464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5160" y="-54"/>
            <a:ext cx="73165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671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dictionary.cambridge.org/dictionary/english/army" TargetMode="External"/><Relationship Id="rId13" Type="http://schemas.openxmlformats.org/officeDocument/2006/relationships/hyperlink" Target="https://www.collinsdictionary.com/dictionary/english/watch_1" TargetMode="External"/><Relationship Id="rId3" Type="http://schemas.openxmlformats.org/officeDocument/2006/relationships/hyperlink" Target="https://dictionary.cambridge.org/dictionary/english/watch" TargetMode="External"/><Relationship Id="rId7" Type="http://schemas.openxmlformats.org/officeDocument/2006/relationships/hyperlink" Target="https://dictionary.cambridge.org/dictionary/english/police" TargetMode="External"/><Relationship Id="rId12" Type="http://schemas.openxmlformats.org/officeDocument/2006/relationships/hyperlink" Target="https://www.collinsdictionary.com/dictionary/english/observation" TargetMode="External"/><Relationship Id="rId2" Type="http://schemas.openxmlformats.org/officeDocument/2006/relationships/hyperlink" Target="https://dictionary.cambridge.org/dictionary/english/careful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dictionary.cambridge.org/dictionary/english/especially" TargetMode="External"/><Relationship Id="rId11" Type="http://schemas.openxmlformats.org/officeDocument/2006/relationships/hyperlink" Target="https://dictionary.cambridge.org/dictionary/english/expect" TargetMode="External"/><Relationship Id="rId5" Type="http://schemas.openxmlformats.org/officeDocument/2006/relationships/hyperlink" Target="https://dictionary.cambridge.org/dictionary/english/place" TargetMode="External"/><Relationship Id="rId15" Type="http://schemas.openxmlformats.org/officeDocument/2006/relationships/hyperlink" Target="https://www.collinsdictionary.com/dictionary/english/supervision" TargetMode="External"/><Relationship Id="rId10" Type="http://schemas.openxmlformats.org/officeDocument/2006/relationships/hyperlink" Target="https://dictionary.cambridge.org/dictionary/english/happen" TargetMode="External"/><Relationship Id="rId4" Type="http://schemas.openxmlformats.org/officeDocument/2006/relationships/hyperlink" Target="https://dictionary.cambridge.org/dictionary/english/person" TargetMode="External"/><Relationship Id="rId9" Type="http://schemas.openxmlformats.org/officeDocument/2006/relationships/hyperlink" Target="https://dictionary.cambridge.org/dictionary/english/crime" TargetMode="External"/><Relationship Id="rId14" Type="http://schemas.openxmlformats.org/officeDocument/2006/relationships/hyperlink" Target="https://www.collinsdictionary.com/dictionary/english/scrutiny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840" y="2600324"/>
            <a:ext cx="6401912" cy="341947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sz="2000" dirty="0" smtClean="0">
                <a:effectLst/>
              </a:rPr>
              <a:t>by</a:t>
            </a:r>
            <a:r>
              <a:rPr lang="en-US" sz="2200" dirty="0" smtClean="0">
                <a:effectLst/>
              </a:rPr>
              <a:t/>
            </a:r>
            <a:br>
              <a:rPr lang="en-US" sz="2200" dirty="0" smtClean="0">
                <a:effectLst/>
              </a:rPr>
            </a:br>
            <a:r>
              <a:rPr lang="en-US" sz="2200" dirty="0" smtClean="0">
                <a:effectLst/>
              </a:rPr>
              <a:t/>
            </a:r>
            <a:br>
              <a:rPr lang="en-US" sz="2200" dirty="0" smtClean="0">
                <a:effectLst/>
              </a:rPr>
            </a:br>
            <a:r>
              <a:rPr lang="en-US" sz="2200" dirty="0" smtClean="0">
                <a:effectLst/>
              </a:rPr>
              <a:t/>
            </a:r>
            <a:br>
              <a:rPr lang="en-US" sz="2200" dirty="0" smtClean="0">
                <a:effectLst/>
              </a:rPr>
            </a:br>
            <a:r>
              <a:rPr lang="en-MY" sz="2000" dirty="0"/>
              <a:t>ASSOC. PROF. </a:t>
            </a:r>
            <a:r>
              <a:rPr lang="en-MY" sz="2000" dirty="0" smtClean="0"/>
              <a:t>DR. </a:t>
            </a:r>
            <a:r>
              <a:rPr lang="en-MY" sz="2000" dirty="0"/>
              <a:t>AHMAD NAJIB AZMI</a:t>
            </a:r>
            <a:br>
              <a:rPr lang="en-MY" sz="2000" dirty="0"/>
            </a:br>
            <a:r>
              <a:rPr lang="en-MY" sz="2000" dirty="0"/>
              <a:t>GASTROENTEROLOGIST</a:t>
            </a:r>
            <a:br>
              <a:rPr lang="en-MY" sz="2000" dirty="0"/>
            </a:br>
            <a:r>
              <a:rPr lang="en-MY" sz="2000" dirty="0"/>
              <a:t>Faculty of medicine and health sciences</a:t>
            </a:r>
            <a:br>
              <a:rPr lang="en-MY" sz="2000" dirty="0"/>
            </a:br>
            <a:r>
              <a:rPr lang="en-MY" sz="2000" dirty="0" err="1"/>
              <a:t>Universiti</a:t>
            </a:r>
            <a:r>
              <a:rPr lang="en-MY" sz="2000" dirty="0"/>
              <a:t> </a:t>
            </a:r>
            <a:r>
              <a:rPr lang="en-MY" sz="2000" dirty="0" err="1"/>
              <a:t>sains</a:t>
            </a:r>
            <a:r>
              <a:rPr lang="en-MY" sz="2000" dirty="0"/>
              <a:t> </a:t>
            </a:r>
            <a:r>
              <a:rPr lang="en-MY" sz="2000" dirty="0" err="1"/>
              <a:t>islam</a:t>
            </a:r>
            <a:r>
              <a:rPr lang="en-MY" sz="2000" dirty="0"/>
              <a:t> </a:t>
            </a:r>
            <a:r>
              <a:rPr lang="en-MY" sz="2000" dirty="0" err="1"/>
              <a:t>malaysia</a:t>
            </a:r>
            <a:r>
              <a:rPr lang="en-MY" sz="2200" dirty="0"/>
              <a:t/>
            </a:r>
            <a:br>
              <a:rPr lang="en-MY" sz="2200" dirty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endParaRPr lang="en-MY" sz="2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MY" sz="3600" b="1" dirty="0" smtClean="0">
                <a:latin typeface="Castellar" panose="020A0402060406010301" pitchFamily="18" charset="0"/>
              </a:rPr>
              <a:t>SURVEILLANCE </a:t>
            </a:r>
            <a:endParaRPr lang="en-MY" sz="3600" b="1" dirty="0">
              <a:latin typeface="Castellar" panose="020A0402060406010301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B0779-313C-4B40-9850-7FA9805A1221}" type="slidenum">
              <a:rPr lang="en-MY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</a:t>
            </a:fld>
            <a:endParaRPr lang="en-MY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6" name="Picture 2" descr="C:\Users\Chin Eu\Downloads\image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92" y="3058885"/>
            <a:ext cx="2088594" cy="325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281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471A435B-C866-45A4-9AE5-2EFD2A1C5FF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9145588" cy="6858000"/>
            <a:chOff x="0" y="0"/>
            <a:chExt cx="12192000" cy="6858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0D105174-071A-4257-860A-5EE2D11DD5E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xmlns="" id="{E17B217C-3C66-46B3-9E9D-2771AA2A23E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980F1E08-E286-F145-9A92-0A932E92A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08" y="1726524"/>
            <a:ext cx="2638262" cy="1486989"/>
          </a:xfrm>
        </p:spPr>
        <p:txBody>
          <a:bodyPr anchor="t">
            <a:normAutofit/>
          </a:bodyPr>
          <a:lstStyle/>
          <a:p>
            <a:r>
              <a:rPr lang="en-MY" sz="2800" b="1" dirty="0">
                <a:solidFill>
                  <a:srgbClr val="EBEBEB"/>
                </a:solidFill>
              </a:rPr>
              <a:t>2.3.2 Post-Adenomatous Polypectomy </a:t>
            </a:r>
            <a:endParaRPr lang="en-US" sz="2800" dirty="0">
              <a:solidFill>
                <a:srgbClr val="EBEBEB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9175BFC-8F49-A047-A53E-C3AFBE6650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292" y="707571"/>
            <a:ext cx="5482510" cy="3549737"/>
          </a:xfrm>
        </p:spPr>
        <p:txBody>
          <a:bodyPr anchor="ctr">
            <a:normAutofit fontScale="70000" lnSpcReduction="20000"/>
          </a:bodyPr>
          <a:lstStyle/>
          <a:p>
            <a:endParaRPr lang="en-MY" dirty="0" smtClean="0">
              <a:solidFill>
                <a:srgbClr val="FFFFFF"/>
              </a:solidFill>
            </a:endParaRPr>
          </a:p>
          <a:p>
            <a:pPr marL="82296" indent="0" algn="just">
              <a:buNone/>
            </a:pPr>
            <a:r>
              <a:rPr lang="en-MY" sz="3100" dirty="0" smtClean="0">
                <a:solidFill>
                  <a:srgbClr val="FFFFFF"/>
                </a:solidFill>
              </a:rPr>
              <a:t>Surveillance </a:t>
            </a:r>
            <a:r>
              <a:rPr lang="en-MY" sz="3100" dirty="0">
                <a:solidFill>
                  <a:srgbClr val="FFFFFF"/>
                </a:solidFill>
              </a:rPr>
              <a:t>colonoscopy intervals can be scheduled every 10 years for low risk and every 3 years for high risk patients after initial clearing. </a:t>
            </a:r>
            <a:endParaRPr lang="en-MY" sz="3100" dirty="0" smtClean="0">
              <a:solidFill>
                <a:srgbClr val="FFFFFF"/>
              </a:solidFill>
            </a:endParaRPr>
          </a:p>
          <a:p>
            <a:pPr marL="82296" indent="0" algn="just">
              <a:buNone/>
            </a:pPr>
            <a:endParaRPr lang="en-MY" sz="3100" dirty="0">
              <a:solidFill>
                <a:srgbClr val="FFFFFF"/>
              </a:solidFill>
            </a:endParaRPr>
          </a:p>
          <a:p>
            <a:pPr marL="82296" indent="0" algn="just">
              <a:buNone/>
            </a:pPr>
            <a:r>
              <a:rPr lang="en-MY" sz="3100" dirty="0" smtClean="0">
                <a:solidFill>
                  <a:srgbClr val="FFFFFF"/>
                </a:solidFill>
              </a:rPr>
              <a:t>This </a:t>
            </a:r>
            <a:r>
              <a:rPr lang="en-MY" sz="3100" dirty="0">
                <a:solidFill>
                  <a:srgbClr val="FFFFFF"/>
                </a:solidFill>
              </a:rPr>
              <a:t>is because it is estimated that 10% of low risk patients will develop advanced </a:t>
            </a:r>
            <a:r>
              <a:rPr lang="en-MY" sz="3100" dirty="0" err="1">
                <a:solidFill>
                  <a:srgbClr val="FFFFFF"/>
                </a:solidFill>
              </a:rPr>
              <a:t>metachronous</a:t>
            </a:r>
            <a:r>
              <a:rPr lang="en-MY" sz="3100" dirty="0">
                <a:solidFill>
                  <a:srgbClr val="FFFFFF"/>
                </a:solidFill>
              </a:rPr>
              <a:t> adenomas after 10 years and 10% of high risk patients will develop it after three </a:t>
            </a:r>
            <a:r>
              <a:rPr lang="en-MY" sz="3100" dirty="0" smtClean="0">
                <a:solidFill>
                  <a:srgbClr val="FFFFFF"/>
                </a:solidFill>
              </a:rPr>
              <a:t>years.</a:t>
            </a:r>
            <a:r>
              <a:rPr lang="en-MY" sz="3100" baseline="30000" dirty="0" smtClean="0">
                <a:solidFill>
                  <a:srgbClr val="FFFFFF"/>
                </a:solidFill>
              </a:rPr>
              <a:t>35</a:t>
            </a:r>
            <a:endParaRPr lang="en-US" sz="3100" baseline="30000" dirty="0">
              <a:solidFill>
                <a:srgbClr val="FFFFFF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8A848D99-5D8B-49F5-97E9-AA7C3F5F2BE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29719" y="0"/>
            <a:ext cx="51443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78D9BEE-7738-9848-B15A-79019E887A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787" y="4328167"/>
            <a:ext cx="7898014" cy="1815271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6470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40CD90A-D5B9-F742-9ACA-55807BDDB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106" y="294123"/>
            <a:ext cx="7958974" cy="1961363"/>
          </a:xfrm>
        </p:spPr>
        <p:txBody>
          <a:bodyPr>
            <a:normAutofit/>
          </a:bodyPr>
          <a:lstStyle/>
          <a:p>
            <a:r>
              <a:rPr lang="en-MY" sz="3200" b="1" dirty="0">
                <a:solidFill>
                  <a:srgbClr val="CC6600"/>
                </a:solidFill>
                <a:effectLst/>
                <a:latin typeface="Baskerville Old Face" panose="02020602080505020303" pitchFamily="18" charset="0"/>
              </a:rPr>
              <a:t>2.3.3 Hereditary Colorectal Cancer Syndromes </a:t>
            </a:r>
            <a:endParaRPr lang="en-US" sz="3200" dirty="0">
              <a:solidFill>
                <a:srgbClr val="CC6600"/>
              </a:solidFill>
              <a:effectLst/>
              <a:latin typeface="Baskerville Old Face" panose="02020602080505020303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ACAEC01-FA82-B546-A965-2AECA8B6E2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82106" y="2255487"/>
            <a:ext cx="7958974" cy="3771572"/>
          </a:xfrm>
        </p:spPr>
        <p:txBody>
          <a:bodyPr>
            <a:normAutofit/>
          </a:bodyPr>
          <a:lstStyle/>
          <a:p>
            <a:pPr algn="ctr"/>
            <a:r>
              <a:rPr lang="en-US" sz="1800" b="1" dirty="0" smtClean="0">
                <a:latin typeface="Book Antiqua" panose="02040602050305030304" pitchFamily="18" charset="0"/>
              </a:rPr>
              <a:t>1. FAMILIAL </a:t>
            </a:r>
            <a:r>
              <a:rPr lang="en-US" sz="1800" b="1" dirty="0">
                <a:latin typeface="Book Antiqua" panose="02040602050305030304" pitchFamily="18" charset="0"/>
              </a:rPr>
              <a:t>ADENOMATOUS POLYPS (FAP) </a:t>
            </a:r>
            <a:endParaRPr lang="en-US" sz="1800" b="1" dirty="0" smtClean="0">
              <a:latin typeface="Book Antiqua" panose="02040602050305030304" pitchFamily="18" charset="0"/>
            </a:endParaRPr>
          </a:p>
          <a:p>
            <a:pPr marL="342900" indent="-342900" algn="ctr">
              <a:buAutoNum type="arabicPeriod"/>
            </a:pPr>
            <a:endParaRPr lang="en-US" sz="1800" b="1" dirty="0">
              <a:latin typeface="Book Antiqua" panose="02040602050305030304" pitchFamily="18" charset="0"/>
            </a:endParaRPr>
          </a:p>
          <a:p>
            <a:pPr algn="ctr"/>
            <a:r>
              <a:rPr lang="en-US" sz="1800" b="1" dirty="0">
                <a:latin typeface="Book Antiqua" panose="02040602050305030304" pitchFamily="18" charset="0"/>
              </a:rPr>
              <a:t>2. HEREDITARY NON-POLYPOSIS COLORECTAL CANCER (HNPCC</a:t>
            </a:r>
            <a:r>
              <a:rPr lang="en-US" sz="1800" b="1" dirty="0" smtClean="0">
                <a:latin typeface="Book Antiqua" panose="02040602050305030304" pitchFamily="18" charset="0"/>
              </a:rPr>
              <a:t>)</a:t>
            </a:r>
          </a:p>
          <a:p>
            <a:pPr algn="ctr"/>
            <a:endParaRPr lang="en-US" sz="1800" b="1" dirty="0">
              <a:latin typeface="Book Antiqua" panose="02040602050305030304" pitchFamily="18" charset="0"/>
            </a:endParaRPr>
          </a:p>
          <a:p>
            <a:pPr algn="ctr"/>
            <a:r>
              <a:rPr lang="en-US" sz="1800" b="1" dirty="0">
                <a:latin typeface="Book Antiqua" panose="02040602050305030304" pitchFamily="18" charset="0"/>
              </a:rPr>
              <a:t> 3.  PEUTZ-JEGHERS SYNDROME </a:t>
            </a:r>
            <a:endParaRPr lang="en-US" sz="1800" b="1" dirty="0" smtClean="0">
              <a:latin typeface="Book Antiqua" panose="02040602050305030304" pitchFamily="18" charset="0"/>
            </a:endParaRPr>
          </a:p>
          <a:p>
            <a:pPr algn="ctr"/>
            <a:endParaRPr lang="en-US" sz="1800" b="1" dirty="0" smtClean="0">
              <a:latin typeface="Book Antiqua" panose="02040602050305030304" pitchFamily="18" charset="0"/>
            </a:endParaRPr>
          </a:p>
          <a:p>
            <a:pPr algn="ctr"/>
            <a:r>
              <a:rPr lang="en-US" sz="1800" b="1" dirty="0" smtClean="0">
                <a:latin typeface="Book Antiqua" panose="02040602050305030304" pitchFamily="18" charset="0"/>
              </a:rPr>
              <a:t> </a:t>
            </a:r>
            <a:r>
              <a:rPr lang="en-US" sz="1800" b="1" dirty="0">
                <a:latin typeface="Book Antiqua" panose="02040602050305030304" pitchFamily="18" charset="0"/>
              </a:rPr>
              <a:t>4. JUVENILE POLYPOSIS </a:t>
            </a:r>
            <a:endParaRPr lang="en-US" sz="1800" b="1" dirty="0" smtClean="0">
              <a:latin typeface="Book Antiqua" panose="02040602050305030304" pitchFamily="18" charset="0"/>
            </a:endParaRPr>
          </a:p>
          <a:p>
            <a:pPr algn="ctr"/>
            <a:endParaRPr lang="en-US" sz="1800" b="1" dirty="0">
              <a:latin typeface="Book Antiqua" panose="02040602050305030304" pitchFamily="18" charset="0"/>
            </a:endParaRPr>
          </a:p>
          <a:p>
            <a:pPr algn="ctr"/>
            <a:r>
              <a:rPr lang="en-US" sz="1800" b="1" dirty="0" smtClean="0">
                <a:latin typeface="Book Antiqua" panose="02040602050305030304" pitchFamily="18" charset="0"/>
              </a:rPr>
              <a:t>5</a:t>
            </a:r>
            <a:r>
              <a:rPr lang="en-US" sz="1800" b="1" dirty="0">
                <a:latin typeface="Book Antiqua" panose="02040602050305030304" pitchFamily="18" charset="0"/>
              </a:rPr>
              <a:t>. MUTYH-ASSOCIATED POLYPOSIS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6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098830" y="88904"/>
            <a:ext cx="7950166" cy="979876"/>
          </a:xfrm>
        </p:spPr>
        <p:txBody>
          <a:bodyPr>
            <a:normAutofit/>
          </a:bodyPr>
          <a:lstStyle/>
          <a:p>
            <a:r>
              <a:rPr lang="en-MY" sz="2400" b="1" dirty="0">
                <a:solidFill>
                  <a:srgbClr val="CC6600"/>
                </a:solidFill>
                <a:effectLst/>
                <a:latin typeface="Baskerville Old Face" panose="02020602080505020303" pitchFamily="18" charset="0"/>
                <a:cs typeface="Arial" panose="020B0604020202020204" pitchFamily="34" charset="0"/>
              </a:rPr>
              <a:t>TABLE 5: HEREDITARY COLORECTAL CANCER SYNDROMES RISK AND SURVEILLANCE OF CRC</a:t>
            </a:r>
            <a:r>
              <a:rPr lang="en-MY" sz="2400" b="1" baseline="30000" dirty="0">
                <a:solidFill>
                  <a:srgbClr val="CC6600"/>
                </a:solidFill>
                <a:effectLst/>
                <a:latin typeface="Baskerville Old Face" panose="02020602080505020303" pitchFamily="18" charset="0"/>
                <a:cs typeface="Arial" panose="020B0604020202020204" pitchFamily="34" charset="0"/>
              </a:rPr>
              <a:t>-1</a:t>
            </a:r>
            <a:endParaRPr lang="en-MY" sz="2400" baseline="30000" dirty="0">
              <a:solidFill>
                <a:srgbClr val="CC6600"/>
              </a:solidFill>
              <a:effectLst/>
              <a:latin typeface="Baskerville Old Face" panose="02020602080505020303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0876731"/>
              </p:ext>
            </p:extLst>
          </p:nvPr>
        </p:nvGraphicFramePr>
        <p:xfrm>
          <a:off x="1199375" y="1200967"/>
          <a:ext cx="7742744" cy="5437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11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2553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67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4648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927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9182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b="1" u="none" dirty="0">
                          <a:effectLst/>
                          <a:latin typeface="Book Antiqua" panose="02040602050305030304" pitchFamily="18" charset="0"/>
                        </a:rPr>
                        <a:t>HIGH RISK CONDITION</a:t>
                      </a:r>
                      <a:endParaRPr lang="en-MY" sz="1400" b="1" u="none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b="1" u="none" dirty="0">
                          <a:effectLst/>
                          <a:latin typeface="Book Antiqua" panose="02040602050305030304" pitchFamily="18" charset="0"/>
                        </a:rPr>
                        <a:t>RISK (PREFERABLY LIFE TIME RISK)</a:t>
                      </a:r>
                      <a:endParaRPr lang="en-MY" sz="1400" b="1" u="none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b="1" u="none" dirty="0">
                          <a:effectLst/>
                          <a:latin typeface="Book Antiqua" panose="02040602050305030304" pitchFamily="18" charset="0"/>
                        </a:rPr>
                        <a:t>INITIAL SCREENING AGE</a:t>
                      </a:r>
                      <a:endParaRPr lang="en-MY" sz="1400" b="1" u="none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b="1" u="none" dirty="0">
                          <a:effectLst/>
                          <a:latin typeface="Book Antiqua" panose="02040602050305030304" pitchFamily="18" charset="0"/>
                        </a:rPr>
                        <a:t>SURVEILLANCE PROCEDURES</a:t>
                      </a:r>
                      <a:endParaRPr lang="en-MY" sz="1400" b="1" u="none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b="1" u="none" dirty="0">
                          <a:effectLst/>
                          <a:latin typeface="Book Antiqua" panose="02040602050305030304" pitchFamily="18" charset="0"/>
                        </a:rPr>
                        <a:t>SURVEILLANCE INTERVAL</a:t>
                      </a:r>
                      <a:endParaRPr lang="en-MY" sz="1400" b="1" u="none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851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b="1" u="none" dirty="0">
                          <a:effectLst/>
                          <a:latin typeface="Book Antiqua" panose="02040602050305030304" pitchFamily="18" charset="0"/>
                        </a:rPr>
                        <a:t>Familial Adenomatous Polyps</a:t>
                      </a:r>
                      <a:endParaRPr lang="en-MY" sz="1400" b="1" u="none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US" sz="1400" u="none" dirty="0">
                          <a:effectLst/>
                          <a:latin typeface="Book Antiqua" panose="02040602050305030304" pitchFamily="18" charset="0"/>
                        </a:rPr>
                        <a:t>Risk increased by 2.4 times for every 10 years</a:t>
                      </a:r>
                      <a:endParaRPr lang="en-MY" sz="1400" b="1" u="none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  <a:latin typeface="Book Antiqua" panose="02040602050305030304" pitchFamily="18" charset="0"/>
                        </a:rPr>
                        <a:t>FAP gene carriers: 10–14 years old </a:t>
                      </a:r>
                      <a:r>
                        <a:rPr lang="en-MY" sz="1400" u="none" dirty="0">
                          <a:effectLst/>
                          <a:highlight>
                            <a:srgbClr val="FFFF00"/>
                          </a:highlight>
                          <a:latin typeface="Book Antiqua" panose="0204060205030503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endParaRPr lang="en-MY" sz="1400" u="none" dirty="0">
                        <a:effectLst/>
                        <a:latin typeface="Book Antiqua" panose="0204060205030503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  <a:latin typeface="Book Antiqua" panose="02040602050305030304" pitchFamily="18" charset="0"/>
                        </a:rPr>
                        <a:t>Attenuated FAP : 18-20 years old</a:t>
                      </a:r>
                      <a:endParaRPr lang="en-MY" sz="1400" b="1" u="none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  <a:latin typeface="Book Antiqua" panose="02040602050305030304" pitchFamily="18" charset="0"/>
                        </a:rPr>
                        <a:t>Initial screening by sigmoidoscopy.  Once adenoma detected, colonoscopy has to be performed.</a:t>
                      </a:r>
                      <a:r>
                        <a:rPr lang="en-MY" sz="1400" u="none" baseline="30000" dirty="0">
                          <a:effectLst/>
                          <a:latin typeface="Book Antiqua" panose="02040602050305030304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  <a:latin typeface="Book Antiqua" panose="02040602050305030304" pitchFamily="18" charset="0"/>
                        </a:rPr>
                        <a:t> In attenuated FAP,  colonoscopy</a:t>
                      </a:r>
                      <a:r>
                        <a:rPr lang="en-MY" sz="1400" u="none" baseline="30000" dirty="0">
                          <a:effectLst/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en-MY" sz="1400" u="none" dirty="0">
                          <a:effectLst/>
                          <a:latin typeface="Book Antiqua" panose="02040602050305030304" pitchFamily="18" charset="0"/>
                        </a:rPr>
                        <a:t>is recommended </a:t>
                      </a:r>
                      <a:r>
                        <a:rPr lang="en-MY" sz="1400" u="none" baseline="30000" dirty="0">
                          <a:effectLst/>
                          <a:latin typeface="Book Antiqua" panose="02040602050305030304" pitchFamily="18" charset="0"/>
                        </a:rPr>
                        <a:t> </a:t>
                      </a:r>
                      <a:r>
                        <a:rPr lang="en-MY" sz="1400" u="none" baseline="0" dirty="0">
                          <a:effectLst/>
                          <a:latin typeface="Book Antiqua" panose="02040602050305030304" pitchFamily="18" charset="0"/>
                        </a:rPr>
                        <a:t> </a:t>
                      </a:r>
                      <a:endParaRPr lang="en-MY" sz="1400" b="1" u="none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  <a:latin typeface="Book Antiqua" panose="02040602050305030304" pitchFamily="18" charset="0"/>
                        </a:rPr>
                        <a:t>Colonoscopy interval of 1-2 yearly until surgery is performed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  <a:latin typeface="Book Antiqua" panose="02040602050305030304" pitchFamily="18" charset="0"/>
                        </a:rPr>
                        <a:t>In FDR without identified APC mutation, 2-yearly interval until age 40. After age 40, intervals may be longer (i.e. 3-5 years) and surveillance may discontinue at age 50.</a:t>
                      </a:r>
                      <a:endParaRPr lang="en-MY" sz="1400" b="1" u="none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339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</a:pPr>
                      <a:r>
                        <a:rPr lang="en-MY" sz="1400" b="1" u="none" dirty="0">
                          <a:effectLst/>
                          <a:latin typeface="Book Antiqua" panose="02040602050305030304" pitchFamily="18" charset="0"/>
                        </a:rPr>
                        <a:t>Hereditary Non-polyposis Coli 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800"/>
                        </a:spcAft>
                      </a:pPr>
                      <a:r>
                        <a:rPr lang="en-MY" sz="1400" b="1" u="none" dirty="0">
                          <a:effectLst/>
                          <a:latin typeface="Book Antiqua" panose="02040602050305030304" pitchFamily="18" charset="0"/>
                        </a:rPr>
                        <a:t>(Lynch Syndrome)</a:t>
                      </a:r>
                      <a:endParaRPr lang="en-MY" sz="1400" b="1" u="none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US" sz="1400" u="none" dirty="0">
                          <a:effectLst/>
                          <a:latin typeface="Book Antiqua" panose="02040602050305030304" pitchFamily="18" charset="0"/>
                        </a:rPr>
                        <a:t>Lifetime cumulative risk to develop CRC is 78%</a:t>
                      </a:r>
                      <a:endParaRPr lang="en-MY" sz="1400" b="1" u="none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  <a:latin typeface="Book Antiqua" panose="02040602050305030304" pitchFamily="18" charset="0"/>
                        </a:rPr>
                        <a:t>20 - 25 years old or 5 years before the earliest age of cancer diagnosed in the family </a:t>
                      </a:r>
                      <a:endParaRPr lang="en-MY" sz="1400" b="1" u="none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  <a:latin typeface="Book Antiqua" panose="02040602050305030304" pitchFamily="18" charset="0"/>
                        </a:rPr>
                        <a:t>Colonoscopy</a:t>
                      </a:r>
                      <a:endParaRPr lang="en-MY" sz="1400" b="1" u="none" dirty="0">
                        <a:effectLst/>
                        <a:latin typeface="Book Antiqua" panose="0204060205030503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US" sz="1400" u="none" dirty="0">
                          <a:effectLst/>
                          <a:latin typeface="Book Antiqua" panose="02040602050305030304" pitchFamily="18" charset="0"/>
                        </a:rPr>
                        <a:t>1-2 yearly</a:t>
                      </a:r>
                      <a:r>
                        <a:rPr lang="en-MY" sz="1400" u="none" dirty="0">
                          <a:effectLst/>
                          <a:latin typeface="Book Antiqua" panose="02040602050305030304" pitchFamily="18" charset="0"/>
                        </a:rPr>
                        <a:t> </a:t>
                      </a:r>
                      <a:endParaRPr lang="en-MY" sz="1400" b="1" u="none" dirty="0"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4763" marR="4763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46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80764" y="3"/>
            <a:ext cx="7868233" cy="878771"/>
          </a:xfrm>
        </p:spPr>
        <p:txBody>
          <a:bodyPr>
            <a:normAutofit/>
          </a:bodyPr>
          <a:lstStyle/>
          <a:p>
            <a:r>
              <a:rPr lang="en-MY" sz="2400" b="1" dirty="0">
                <a:solidFill>
                  <a:srgbClr val="CC6600"/>
                </a:solidFill>
                <a:effectLst/>
                <a:latin typeface="Baskerville Old Face" panose="02020602080505020303" pitchFamily="18" charset="0"/>
                <a:cs typeface="Arial" panose="020B0604020202020204" pitchFamily="34" charset="0"/>
              </a:rPr>
              <a:t>TABLE 5: HEREDITARY COLORECTAL CANCER SYNDROMES RISK AND SURVEILLANCE OF CRC</a:t>
            </a:r>
            <a:r>
              <a:rPr lang="en-MY" sz="2400" b="1" baseline="30000" dirty="0">
                <a:solidFill>
                  <a:srgbClr val="CC6600"/>
                </a:solidFill>
                <a:effectLst/>
                <a:latin typeface="Baskerville Old Face" panose="02020602080505020303" pitchFamily="18" charset="0"/>
                <a:cs typeface="Arial" panose="020B0604020202020204" pitchFamily="34" charset="0"/>
              </a:rPr>
              <a:t>-1</a:t>
            </a:r>
            <a:endParaRPr lang="en-MY" sz="24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44578346"/>
              </p:ext>
            </p:extLst>
          </p:nvPr>
        </p:nvGraphicFramePr>
        <p:xfrm>
          <a:off x="1270627" y="950026"/>
          <a:ext cx="7659618" cy="54475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85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38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84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872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4148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9514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b="1" u="none" dirty="0">
                          <a:effectLst/>
                        </a:rPr>
                        <a:t>HIGH RISK CONDITION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b="1" u="none" dirty="0">
                          <a:effectLst/>
                        </a:rPr>
                        <a:t>RISK (PREFERABLY LIFE TIME RISK)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b="1" u="none" dirty="0">
                          <a:effectLst/>
                        </a:rPr>
                        <a:t>INITIAL SCREENING AGE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b="1" u="none" dirty="0">
                          <a:effectLst/>
                        </a:rPr>
                        <a:t>SURVEILLANCE PROCEDURES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b="1" u="none" dirty="0">
                          <a:effectLst/>
                        </a:rPr>
                        <a:t>SURVEILLANCE INTERVAL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269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b="1" u="none" dirty="0" err="1">
                          <a:effectLst/>
                        </a:rPr>
                        <a:t>Peutz-Jeghers</a:t>
                      </a:r>
                      <a:r>
                        <a:rPr lang="en-MY" sz="1400" b="1" u="none" dirty="0">
                          <a:effectLst/>
                        </a:rPr>
                        <a:t> Syndrome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</a:rPr>
                        <a:t>Cumulative risk: 39%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</a:rPr>
                        <a:t> 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</a:rPr>
                        <a:t>8 years old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</a:rPr>
                        <a:t>Colonoscopy 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</a:rPr>
                        <a:t>If polyps are found, examination is repeated every 3 years. If no polyp, repeat at age 18 years and then every 3 years thereafter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057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b="1" u="none" dirty="0">
                          <a:effectLst/>
                        </a:rPr>
                        <a:t>Juvenile Polyposis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</a:rPr>
                        <a:t>Cumulative risk: 38% 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</a:rPr>
                        <a:t>15 years old or earlier if symptoms occur especially rectal bleeding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</a:rPr>
                        <a:t>Colonoscopy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</a:rPr>
                        <a:t>2-yearly 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6345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b="1" u="none" dirty="0">
                          <a:effectLst/>
                        </a:rPr>
                        <a:t>MUTYH Associated Polyposis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</a:rPr>
                        <a:t>Cumulative risk: 63% at age 60 years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</a:rPr>
                        <a:t>18 to 20 years</a:t>
                      </a:r>
                      <a:r>
                        <a:rPr lang="en-MY" sz="1400" u="none" baseline="30000" dirty="0">
                          <a:effectLst/>
                        </a:rPr>
                        <a:t> </a:t>
                      </a:r>
                      <a:r>
                        <a:rPr lang="en-MY" sz="1400" u="none" dirty="0">
                          <a:effectLst/>
                        </a:rPr>
                        <a:t>old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</a:rPr>
                        <a:t>Colonoscopy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1800"/>
                        </a:spcAft>
                      </a:pPr>
                      <a:r>
                        <a:rPr lang="en-MY" sz="1400" u="none" dirty="0">
                          <a:effectLst/>
                        </a:rPr>
                        <a:t>1-2 years</a:t>
                      </a:r>
                      <a:endParaRPr lang="en-MY" sz="1400" b="1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763" marR="4763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72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04376" y="122238"/>
            <a:ext cx="7408165" cy="1136650"/>
          </a:xfrm>
        </p:spPr>
        <p:txBody>
          <a:bodyPr>
            <a:normAutofit/>
          </a:bodyPr>
          <a:lstStyle/>
          <a:p>
            <a:r>
              <a:rPr lang="en-MY" sz="2800" b="1" dirty="0" smtClean="0">
                <a:solidFill>
                  <a:srgbClr val="CC6600"/>
                </a:solidFill>
                <a:effectLst/>
                <a:latin typeface="Baskerville Old Face" panose="02020602080505020303" pitchFamily="18" charset="0"/>
                <a:cs typeface="Arial" panose="020B0604020202020204" pitchFamily="34" charset="0"/>
              </a:rPr>
              <a:t>2.3.4  INFLAMMATORY </a:t>
            </a:r>
            <a:r>
              <a:rPr lang="en-MY" sz="2800" b="1" dirty="0">
                <a:solidFill>
                  <a:srgbClr val="CC6600"/>
                </a:solidFill>
                <a:effectLst/>
                <a:latin typeface="Baskerville Old Face" panose="02020602080505020303" pitchFamily="18" charset="0"/>
                <a:cs typeface="Arial" panose="020B0604020202020204" pitchFamily="34" charset="0"/>
              </a:rPr>
              <a:t>BOWEL DISEASES </a:t>
            </a:r>
            <a:endParaRPr lang="en-MY" sz="2800" dirty="0">
              <a:solidFill>
                <a:srgbClr val="CC6600"/>
              </a:solidFill>
              <a:effectLst/>
              <a:latin typeface="Baskerville Old Face" panose="02020602080505020303" pitchFamily="18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112962" y="1146353"/>
            <a:ext cx="7924160" cy="5589409"/>
          </a:xfrm>
        </p:spPr>
        <p:txBody>
          <a:bodyPr>
            <a:noAutofit/>
          </a:bodyPr>
          <a:lstStyle/>
          <a:p>
            <a:pPr marL="4572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MY" sz="2000" b="1" dirty="0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ULCERATIVE COLITIS (UC)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MY" sz="2000" b="1" dirty="0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The risk of CRC in UC was found to be 2% at 10 years, 8% at 20 years and 18% at 30 years, irrespective of disease extent.</a:t>
            </a:r>
            <a:r>
              <a:rPr lang="en-MY" sz="2000" b="1" baseline="30000" dirty="0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38</a:t>
            </a:r>
          </a:p>
          <a:p>
            <a:pPr algn="just">
              <a:spcAft>
                <a:spcPts val="600"/>
              </a:spcAft>
            </a:pPr>
            <a:r>
              <a:rPr lang="en-MY" sz="2000" b="1" dirty="0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Surveillance colonoscopy is performed </a:t>
            </a:r>
            <a:r>
              <a:rPr lang="en-MY" sz="2000" b="1" dirty="0">
                <a:latin typeface="Book Antiqua" panose="02040602050305030304" pitchFamily="18" charset="0"/>
                <a:cs typeface="Arial" panose="020B0604020202020204" pitchFamily="34" charset="0"/>
              </a:rPr>
              <a:t>annually for 7 to 8 years from the onset of symptoms in UC</a:t>
            </a:r>
            <a:r>
              <a:rPr lang="en-MY" sz="2000" b="1" dirty="0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.</a:t>
            </a:r>
            <a:r>
              <a:rPr lang="en-MY" sz="2000" b="1" baseline="30000" dirty="0">
                <a:latin typeface="Book Antiqua" panose="02040602050305030304" pitchFamily="18" charset="0"/>
                <a:cs typeface="Arial" panose="020B0604020202020204" pitchFamily="34" charset="0"/>
              </a:rPr>
              <a:t> 39</a:t>
            </a:r>
            <a:r>
              <a:rPr lang="en-MY" sz="2000" b="1" baseline="30000" dirty="0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 </a:t>
            </a:r>
            <a:r>
              <a:rPr lang="en-MY" sz="2000" b="1" dirty="0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 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MY" sz="2000" b="1" dirty="0">
              <a:solidFill>
                <a:schemeClr val="tx1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marL="4572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MY" sz="2000" b="1" dirty="0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CROHN’S DISEASE (CD)</a:t>
            </a:r>
          </a:p>
          <a:p>
            <a:pPr algn="just">
              <a:spcAft>
                <a:spcPts val="600"/>
              </a:spcAft>
            </a:pPr>
            <a:r>
              <a:rPr lang="en-MY" sz="2000" b="1" dirty="0">
                <a:solidFill>
                  <a:schemeClr val="tx1"/>
                </a:solidFill>
                <a:latin typeface="Book Antiqua" panose="02040602050305030304" pitchFamily="18" charset="0"/>
                <a:cs typeface="Arial" panose="020B0604020202020204" pitchFamily="34" charset="0"/>
              </a:rPr>
              <a:t>The risk of cancer in colonic CD is similar to that in UC. Patients with colonic CD should therefore be offered entry into a similar surveillance programme to those with UC.</a:t>
            </a:r>
            <a:r>
              <a:rPr lang="en-MY" sz="2000" b="1" baseline="30000" dirty="0">
                <a:latin typeface="Book Antiqua" panose="02040602050305030304" pitchFamily="18" charset="0"/>
                <a:cs typeface="Arial" panose="020B0604020202020204" pitchFamily="34" charset="0"/>
              </a:rPr>
              <a:t>40</a:t>
            </a:r>
          </a:p>
          <a:p>
            <a:pPr marL="82296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MY" sz="2000" b="1" dirty="0">
              <a:solidFill>
                <a:schemeClr val="tx1"/>
              </a:solidFill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marL="82296" indent="0" algn="just">
              <a:buNone/>
            </a:pPr>
            <a:r>
              <a:rPr lang="en-US" sz="1000" dirty="0"/>
              <a:t>38. </a:t>
            </a:r>
            <a:r>
              <a:rPr lang="en-US" sz="1000" dirty="0" err="1"/>
              <a:t>Eaden</a:t>
            </a:r>
            <a:r>
              <a:rPr lang="en-US" sz="1000" dirty="0"/>
              <a:t> JA, Abrams KR, Mayberry JF. The risk of colorectal cancer in ulcerative </a:t>
            </a:r>
            <a:r>
              <a:rPr lang="en-MY" sz="1000" dirty="0"/>
              <a:t>colitis: a meta-analysis. Gut. 2001;48(4):526-35.</a:t>
            </a:r>
          </a:p>
          <a:p>
            <a:pPr marL="82296" indent="0" algn="just">
              <a:buNone/>
            </a:pPr>
            <a:r>
              <a:rPr lang="en-MY" sz="1000" dirty="0"/>
              <a:t>39. </a:t>
            </a:r>
            <a:r>
              <a:rPr lang="en-MY" sz="1000" dirty="0" err="1"/>
              <a:t>Hata</a:t>
            </a:r>
            <a:r>
              <a:rPr lang="en-MY" sz="1000" dirty="0"/>
              <a:t> K, Watanabe T, Kazama S, et al. Earlier surveillance colonoscopy </a:t>
            </a:r>
            <a:r>
              <a:rPr lang="en-US" sz="1000" dirty="0" err="1"/>
              <a:t>programme</a:t>
            </a:r>
            <a:r>
              <a:rPr lang="en-US" sz="1000" dirty="0"/>
              <a:t> improves survival in patients with ulcerative colitis associated colorectal cancer: results of a 23-year surveillance </a:t>
            </a:r>
            <a:r>
              <a:rPr lang="en-US" sz="1000" dirty="0" err="1"/>
              <a:t>programme</a:t>
            </a:r>
            <a:r>
              <a:rPr lang="en-US" sz="1000" dirty="0"/>
              <a:t> in the Japanese </a:t>
            </a:r>
            <a:r>
              <a:rPr lang="fr-FR" sz="1000" dirty="0"/>
              <a:t>population. Br J Cancer. 2003;89(7):1232-6.</a:t>
            </a:r>
          </a:p>
          <a:p>
            <a:pPr marL="82296" indent="0" algn="just">
              <a:buNone/>
            </a:pPr>
            <a:r>
              <a:rPr lang="en-US" sz="1000" dirty="0"/>
              <a:t>40. Mpofu C, Watson AJ, Rhodes JM. Strategies for detecting colon cancer and/or </a:t>
            </a:r>
            <a:r>
              <a:rPr lang="en-MY" sz="1000" dirty="0"/>
              <a:t>dysplasia in patients with inflammatory bowel disease. Cochrane Database </a:t>
            </a:r>
            <a:r>
              <a:rPr lang="en-MY" sz="1000" dirty="0" err="1"/>
              <a:t>Syst</a:t>
            </a:r>
            <a:r>
              <a:rPr lang="en-MY" sz="1000" dirty="0"/>
              <a:t> Rev. 2004;(2):CD000279. Review. Update in: Cochrane Database </a:t>
            </a:r>
            <a:r>
              <a:rPr lang="en-MY" sz="1000" dirty="0" err="1"/>
              <a:t>Syst</a:t>
            </a:r>
            <a:r>
              <a:rPr lang="en-MY" sz="1000" dirty="0"/>
              <a:t> Rev. 2006;(2):CD000279.</a:t>
            </a:r>
            <a:endParaRPr lang="en-MY" sz="10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MY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3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4091D54B-59AB-4A5E-8E9E-0421BD66D4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9145588" cy="6858000"/>
            <a:chOff x="0" y="0"/>
            <a:chExt cx="12192000" cy="6858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547CE62E-FFFD-4A1F-BA78-C3B89C36FCA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AE51FD27-6B6A-4D21-BF22-245DA9BD0B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B8144315-1C5A-4185-A952-25D98D303D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29719" y="0"/>
            <a:ext cx="51443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xmlns="" id="{CC3DF159-A62C-40A0-86EB-55F5FCDB07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">
          <a:xfrm>
            <a:off x="0" y="1588"/>
            <a:ext cx="9145588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7D68C8-ACCE-7142-8D59-332364314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174" y="466779"/>
            <a:ext cx="8171240" cy="117494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800" b="1" i="0" kern="1200" dirty="0" smtClean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Post-Surgery/Chemo </a:t>
            </a:r>
            <a:r>
              <a:rPr lang="en-US" sz="3800" b="1" i="0" kern="12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Surveillance</a:t>
            </a:r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xmlns="" id="{CF05B5B9-1581-F849-89E3-AEA7088435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95836" y="2023851"/>
            <a:ext cx="5807131" cy="396751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C5DDC647-9031-4B8C-B212-04560303C8E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29719" y="0"/>
            <a:ext cx="51443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C45D87D6-4EB1-F843-9964-625707871D69}"/>
              </a:ext>
            </a:extLst>
          </p:cNvPr>
          <p:cNvCxnSpPr/>
          <p:nvPr/>
        </p:nvCxnSpPr>
        <p:spPr>
          <a:xfrm>
            <a:off x="4766259" y="3165231"/>
            <a:ext cx="2268809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53D2B1B2-ED80-5349-A10F-45BFACBA5D65}"/>
              </a:ext>
            </a:extLst>
          </p:cNvPr>
          <p:cNvCxnSpPr>
            <a:cxnSpLocks/>
          </p:cNvCxnSpPr>
          <p:nvPr/>
        </p:nvCxnSpPr>
        <p:spPr>
          <a:xfrm>
            <a:off x="2031377" y="3446585"/>
            <a:ext cx="1662034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D10BEFA2-9C99-4040-9806-DD4F5EE89326}"/>
              </a:ext>
            </a:extLst>
          </p:cNvPr>
          <p:cNvCxnSpPr>
            <a:cxnSpLocks/>
          </p:cNvCxnSpPr>
          <p:nvPr/>
        </p:nvCxnSpPr>
        <p:spPr>
          <a:xfrm>
            <a:off x="3033873" y="3739662"/>
            <a:ext cx="4089133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5FAD26C2-75B0-4147-B60E-887206CD3396}"/>
              </a:ext>
            </a:extLst>
          </p:cNvPr>
          <p:cNvCxnSpPr>
            <a:cxnSpLocks/>
          </p:cNvCxnSpPr>
          <p:nvPr/>
        </p:nvCxnSpPr>
        <p:spPr>
          <a:xfrm>
            <a:off x="2031376" y="5134708"/>
            <a:ext cx="4792640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4365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1D658E-5709-AB4C-914E-1E1B93707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428" y="274638"/>
            <a:ext cx="7959634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rgbClr val="CC6600"/>
                </a:solidFill>
                <a:latin typeface="Baskerville Old Face" panose="02020602080505020303" pitchFamily="18" charset="0"/>
              </a:rPr>
              <a:t>SUMMARY OF</a:t>
            </a:r>
            <a:r>
              <a:rPr lang="en-GB" sz="2800" dirty="0">
                <a:solidFill>
                  <a:srgbClr val="CC6600"/>
                </a:solidFill>
                <a:latin typeface="Baskerville Old Face" panose="02020602080505020303" pitchFamily="18" charset="0"/>
              </a:rPr>
              <a:t> </a:t>
            </a:r>
            <a:r>
              <a:rPr lang="en-US" sz="2800" dirty="0">
                <a:solidFill>
                  <a:srgbClr val="CC6600"/>
                </a:solidFill>
                <a:latin typeface="Baskerville Old Face" panose="02020602080505020303" pitchFamily="18" charset="0"/>
              </a:rPr>
              <a:t>SURVEILLANCE </a:t>
            </a:r>
            <a:r>
              <a:rPr lang="en-GB" sz="2800" dirty="0">
                <a:solidFill>
                  <a:srgbClr val="CC6600"/>
                </a:solidFill>
                <a:latin typeface="Baskerville Old Face" panose="02020602080505020303" pitchFamily="18" charset="0"/>
              </a:rPr>
              <a:t>FOR </a:t>
            </a:r>
            <a:r>
              <a:rPr lang="en-GB" sz="2800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/>
            </a:r>
            <a:br>
              <a:rPr lang="en-GB" sz="2800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</a:br>
            <a:r>
              <a:rPr lang="en-GB" sz="2800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NON-HEREDITARY</a:t>
            </a:r>
            <a:r>
              <a:rPr lang="en-US" sz="2800" dirty="0" smtClean="0">
                <a:solidFill>
                  <a:srgbClr val="CC6600"/>
                </a:solidFill>
                <a:latin typeface="Baskerville Old Face" panose="02020602080505020303" pitchFamily="18" charset="0"/>
              </a:rPr>
              <a:t> </a:t>
            </a:r>
            <a:r>
              <a:rPr lang="en-US" sz="2800" dirty="0">
                <a:solidFill>
                  <a:srgbClr val="CC6600"/>
                </a:solidFill>
                <a:latin typeface="Baskerville Old Face" panose="02020602080505020303" pitchFamily="18" charset="0"/>
              </a:rPr>
              <a:t>CRC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49F35D3-73B9-554B-8CCC-87A603C817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6131" y="1512504"/>
            <a:ext cx="2020871" cy="3703930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GB" sz="4000" b="1" dirty="0">
                <a:latin typeface="Book Antiqua" panose="02040602050305030304" pitchFamily="18" charset="0"/>
              </a:rPr>
              <a:t>WITH FAMILY </a:t>
            </a:r>
            <a:r>
              <a:rPr lang="en-GB" sz="4000" b="1" dirty="0" smtClean="0">
                <a:latin typeface="Book Antiqua" panose="02040602050305030304" pitchFamily="18" charset="0"/>
              </a:rPr>
              <a:t>HX</a:t>
            </a:r>
          </a:p>
          <a:p>
            <a:pPr marL="0" indent="0">
              <a:buNone/>
            </a:pPr>
            <a:endParaRPr lang="en-GB" sz="3400" b="1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en-US" sz="3800" dirty="0">
                <a:latin typeface="Book Antiqua" panose="02040602050305030304" pitchFamily="18" charset="0"/>
              </a:rPr>
              <a:t>Moderate Risk:</a:t>
            </a:r>
          </a:p>
          <a:p>
            <a:r>
              <a:rPr lang="en-US" sz="3800" dirty="0">
                <a:latin typeface="Book Antiqua" panose="02040602050305030304" pitchFamily="18" charset="0"/>
              </a:rPr>
              <a:t>FDR  with CRC &lt; 60 yrs: 3 -5 yearly </a:t>
            </a:r>
            <a:r>
              <a:rPr lang="en-US" sz="3800" dirty="0" smtClean="0">
                <a:latin typeface="Book Antiqua" panose="02040602050305030304" pitchFamily="18" charset="0"/>
              </a:rPr>
              <a:t>colonoscopy</a:t>
            </a:r>
            <a:endParaRPr lang="en-US" sz="3800" dirty="0">
              <a:latin typeface="Book Antiqua" panose="02040602050305030304" pitchFamily="18" charset="0"/>
            </a:endParaRPr>
          </a:p>
          <a:p>
            <a:r>
              <a:rPr lang="en-US" sz="3800" dirty="0">
                <a:latin typeface="Book Antiqua" panose="02040602050305030304" pitchFamily="18" charset="0"/>
              </a:rPr>
              <a:t>FDR with CRC &gt; 60 yrs: 10-yearly </a:t>
            </a:r>
            <a:r>
              <a:rPr lang="en-US" sz="3800" dirty="0" smtClean="0">
                <a:latin typeface="Book Antiqua" panose="02040602050305030304" pitchFamily="18" charset="0"/>
              </a:rPr>
              <a:t>colonoscopy</a:t>
            </a:r>
          </a:p>
          <a:p>
            <a:pPr marL="82296" indent="0">
              <a:buNone/>
            </a:pPr>
            <a:endParaRPr lang="en-GB" sz="3800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en-US" sz="3800" dirty="0">
                <a:latin typeface="Book Antiqua" panose="02040602050305030304" pitchFamily="18" charset="0"/>
              </a:rPr>
              <a:t>High Risk:</a:t>
            </a:r>
          </a:p>
          <a:p>
            <a:r>
              <a:rPr lang="en-US" sz="3800" dirty="0">
                <a:latin typeface="Book Antiqua" panose="02040602050305030304" pitchFamily="18" charset="0"/>
              </a:rPr>
              <a:t>Family </a:t>
            </a:r>
            <a:r>
              <a:rPr lang="en-US" sz="3800" dirty="0" err="1">
                <a:latin typeface="Book Antiqua" panose="02040602050305030304" pitchFamily="18" charset="0"/>
              </a:rPr>
              <a:t>hx</a:t>
            </a:r>
            <a:r>
              <a:rPr lang="en-US" sz="3800" dirty="0">
                <a:latin typeface="Book Antiqua" panose="02040602050305030304" pitchFamily="18" charset="0"/>
              </a:rPr>
              <a:t> with CRC &lt; 50 yrs: 3 – 5 yearly </a:t>
            </a:r>
            <a:r>
              <a:rPr lang="en-US" sz="3800" dirty="0" smtClean="0">
                <a:latin typeface="Book Antiqua" panose="02040602050305030304" pitchFamily="18" charset="0"/>
              </a:rPr>
              <a:t>colonoscopy</a:t>
            </a:r>
            <a:endParaRPr lang="en-US" sz="3800" dirty="0">
              <a:latin typeface="Book Antiqua" panose="02040602050305030304" pitchFamily="18" charset="0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D33D6AA-3A04-B344-9D40-E611238FF5C7}"/>
              </a:ext>
            </a:extLst>
          </p:cNvPr>
          <p:cNvSpPr txBox="1"/>
          <p:nvPr/>
        </p:nvSpPr>
        <p:spPr>
          <a:xfrm>
            <a:off x="3056026" y="1503796"/>
            <a:ext cx="2104058" cy="27084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GB" sz="1600" b="1" dirty="0">
                <a:latin typeface="Book Antiqua" panose="02040602050305030304" pitchFamily="18" charset="0"/>
              </a:rPr>
              <a:t>ULCERATIVE COLITIS &amp; CROHN’S </a:t>
            </a:r>
            <a:r>
              <a:rPr lang="en-GB" sz="1600" b="1" dirty="0" smtClean="0">
                <a:latin typeface="Book Antiqua" panose="02040602050305030304" pitchFamily="18" charset="0"/>
              </a:rPr>
              <a:t>DISEASE</a:t>
            </a:r>
          </a:p>
          <a:p>
            <a:pPr algn="l"/>
            <a:endParaRPr lang="en-GB" sz="1600" b="1" dirty="0">
              <a:latin typeface="Book Antiqua" panose="02040602050305030304" pitchFamily="18" charset="0"/>
            </a:endParaRPr>
          </a:p>
          <a:p>
            <a:pPr algn="l"/>
            <a:r>
              <a:rPr lang="en-MY" sz="1500" dirty="0">
                <a:latin typeface="Book Antiqua" panose="02040602050305030304" pitchFamily="18" charset="0"/>
              </a:rPr>
              <a:t>Surveillance colonoscopy is performed </a:t>
            </a:r>
            <a:r>
              <a:rPr lang="en-MY" sz="1500" dirty="0">
                <a:highlight>
                  <a:srgbClr val="FFFF00"/>
                </a:highlight>
                <a:latin typeface="Book Antiqua" panose="02040602050305030304" pitchFamily="18" charset="0"/>
              </a:rPr>
              <a:t>annually in UC patients </a:t>
            </a:r>
            <a:r>
              <a:rPr lang="en-GB" sz="1500" dirty="0">
                <a:highlight>
                  <a:srgbClr val="FFFF00"/>
                </a:highlight>
                <a:latin typeface="Book Antiqua" panose="02040602050305030304" pitchFamily="18" charset="0"/>
              </a:rPr>
              <a:t>7 - 8</a:t>
            </a:r>
            <a:r>
              <a:rPr lang="en-MY" sz="1500" dirty="0">
                <a:highlight>
                  <a:srgbClr val="FFFF00"/>
                </a:highlight>
                <a:latin typeface="Book Antiqua" panose="02040602050305030304" pitchFamily="18" charset="0"/>
              </a:rPr>
              <a:t> years after onset of symptoms</a:t>
            </a:r>
            <a:r>
              <a:rPr lang="en-GB" sz="1500" dirty="0">
                <a:highlight>
                  <a:srgbClr val="FFFF00"/>
                </a:highlight>
                <a:latin typeface="Book Antiqua" panose="02040602050305030304" pitchFamily="18" charset="0"/>
              </a:rPr>
              <a:t>.</a:t>
            </a:r>
            <a:endParaRPr lang="en-US" sz="1500" dirty="0">
              <a:latin typeface="Book Antiqua" panose="0204060205030503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FBFC282-E1ED-1F48-BAEC-994EB3DB7022}"/>
              </a:ext>
            </a:extLst>
          </p:cNvPr>
          <p:cNvSpPr txBox="1"/>
          <p:nvPr/>
        </p:nvSpPr>
        <p:spPr>
          <a:xfrm>
            <a:off x="5255527" y="1483641"/>
            <a:ext cx="1990014" cy="29546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GB" sz="1600" b="1" dirty="0">
                <a:latin typeface="Book Antiqua" panose="02040602050305030304" pitchFamily="18" charset="0"/>
              </a:rPr>
              <a:t>POST ADENOMATOUS </a:t>
            </a:r>
            <a:r>
              <a:rPr lang="en-GB" sz="1600" b="1" dirty="0" err="1">
                <a:latin typeface="Book Antiqua" panose="02040602050305030304" pitchFamily="18" charset="0"/>
              </a:rPr>
              <a:t>POLYPECTOMY</a:t>
            </a:r>
            <a:endParaRPr lang="en-GB" sz="1600" b="1" dirty="0">
              <a:latin typeface="Book Antiqua" panose="02040602050305030304" pitchFamily="18" charset="0"/>
            </a:endParaRPr>
          </a:p>
          <a:p>
            <a:pPr algn="l"/>
            <a:endParaRPr lang="en-MY" dirty="0" smtClean="0">
              <a:latin typeface="Book Antiqua" panose="02040602050305030304" pitchFamily="18" charset="0"/>
            </a:endParaRPr>
          </a:p>
          <a:p>
            <a:pPr algn="l"/>
            <a:r>
              <a:rPr lang="en-MY" sz="1500" dirty="0" smtClean="0">
                <a:latin typeface="Book Antiqua" panose="02040602050305030304" pitchFamily="18" charset="0"/>
              </a:rPr>
              <a:t>Surveillance </a:t>
            </a:r>
            <a:r>
              <a:rPr lang="en-MY" sz="1500" dirty="0">
                <a:latin typeface="Book Antiqua" panose="02040602050305030304" pitchFamily="18" charset="0"/>
              </a:rPr>
              <a:t>colonoscopy intervals can be scheduled </a:t>
            </a:r>
            <a:r>
              <a:rPr lang="en-MY" sz="1500" b="1" dirty="0">
                <a:latin typeface="Book Antiqua" panose="02040602050305030304" pitchFamily="18" charset="0"/>
              </a:rPr>
              <a:t>every 10 years for low risk and every 3 years for high risk</a:t>
            </a:r>
            <a:r>
              <a:rPr lang="en-MY" sz="1500" dirty="0">
                <a:latin typeface="Book Antiqua" panose="02040602050305030304" pitchFamily="18" charset="0"/>
              </a:rPr>
              <a:t> patients after initial clearing.</a:t>
            </a:r>
            <a:endParaRPr lang="en-US" sz="1500" dirty="0">
              <a:latin typeface="Book Antiqua" panose="0204060205030503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DF97518-6D04-6246-9D95-0AFC47E21A14}"/>
              </a:ext>
            </a:extLst>
          </p:cNvPr>
          <p:cNvSpPr txBox="1"/>
          <p:nvPr/>
        </p:nvSpPr>
        <p:spPr>
          <a:xfrm>
            <a:off x="7340300" y="1451543"/>
            <a:ext cx="1679131" cy="38779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GB" sz="1600" b="1" dirty="0">
                <a:latin typeface="Book Antiqua" panose="02040602050305030304" pitchFamily="18" charset="0"/>
              </a:rPr>
              <a:t>POST CRC SURGERY</a:t>
            </a:r>
            <a:r>
              <a:rPr lang="en-GB" sz="1600" b="1" dirty="0" smtClean="0">
                <a:latin typeface="Book Antiqua" panose="02040602050305030304" pitchFamily="18" charset="0"/>
              </a:rPr>
              <a:t>/</a:t>
            </a:r>
          </a:p>
          <a:p>
            <a:pPr algn="l"/>
            <a:r>
              <a:rPr lang="en-GB" sz="1600" b="1" dirty="0" smtClean="0">
                <a:latin typeface="Book Antiqua" panose="02040602050305030304" pitchFamily="18" charset="0"/>
              </a:rPr>
              <a:t>CHEMO </a:t>
            </a:r>
            <a:endParaRPr lang="en-GB" sz="1600" b="1" dirty="0">
              <a:latin typeface="Book Antiqua" panose="02040602050305030304" pitchFamily="18" charset="0"/>
            </a:endParaRPr>
          </a:p>
          <a:p>
            <a:pPr algn="l"/>
            <a:endParaRPr lang="en-GB" dirty="0" smtClean="0">
              <a:latin typeface="Book Antiqua" panose="02040602050305030304" pitchFamily="18" charset="0"/>
            </a:endParaRPr>
          </a:p>
          <a:p>
            <a:pPr algn="l"/>
            <a:r>
              <a:rPr lang="en-GB" sz="1500" dirty="0" err="1" smtClean="0">
                <a:latin typeface="Book Antiqua" panose="02040602050305030304" pitchFamily="18" charset="0"/>
              </a:rPr>
              <a:t>Hx</a:t>
            </a:r>
            <a:r>
              <a:rPr lang="en-GB" sz="1500" dirty="0">
                <a:latin typeface="Book Antiqua" panose="02040602050305030304" pitchFamily="18" charset="0"/>
              </a:rPr>
              <a:t>, PE, CEA </a:t>
            </a:r>
            <a:r>
              <a:rPr lang="en-GB" sz="1500" dirty="0" smtClean="0">
                <a:latin typeface="Book Antiqua" panose="02040602050305030304" pitchFamily="18" charset="0"/>
              </a:rPr>
              <a:t>3-6 </a:t>
            </a:r>
            <a:r>
              <a:rPr lang="en-GB" sz="1500" dirty="0" err="1" smtClean="0">
                <a:latin typeface="Book Antiqua" panose="02040602050305030304" pitchFamily="18" charset="0"/>
              </a:rPr>
              <a:t>mnths</a:t>
            </a:r>
            <a:r>
              <a:rPr lang="en-GB" sz="1500" dirty="0" smtClean="0">
                <a:latin typeface="Book Antiqua" panose="02040602050305030304" pitchFamily="18" charset="0"/>
              </a:rPr>
              <a:t> </a:t>
            </a:r>
            <a:r>
              <a:rPr lang="en-GB" sz="1500" dirty="0">
                <a:latin typeface="Book Antiqua" panose="02040602050305030304" pitchFamily="18" charset="0"/>
              </a:rPr>
              <a:t>first 5 </a:t>
            </a:r>
            <a:r>
              <a:rPr lang="en-GB" sz="1500" dirty="0" smtClean="0">
                <a:latin typeface="Book Antiqua" panose="02040602050305030304" pitchFamily="18" charset="0"/>
              </a:rPr>
              <a:t>yrs</a:t>
            </a:r>
            <a:r>
              <a:rPr lang="en-GB" sz="1500" dirty="0">
                <a:latin typeface="Book Antiqua" panose="02040602050305030304" pitchFamily="18" charset="0"/>
              </a:rPr>
              <a:t>.</a:t>
            </a:r>
          </a:p>
          <a:p>
            <a:pPr algn="l"/>
            <a:r>
              <a:rPr lang="en-GB" sz="1500" b="1" dirty="0" smtClean="0">
                <a:latin typeface="Book Antiqua" panose="02040602050305030304" pitchFamily="18" charset="0"/>
              </a:rPr>
              <a:t>Colonoscopy </a:t>
            </a:r>
            <a:r>
              <a:rPr lang="en-GB" sz="1500" b="1" dirty="0">
                <a:latin typeface="Book Antiqua" panose="02040602050305030304" pitchFamily="18" charset="0"/>
              </a:rPr>
              <a:t>at year 1 then every 3-5 yrs </a:t>
            </a:r>
            <a:r>
              <a:rPr lang="en-GB" sz="1500" dirty="0">
                <a:latin typeface="Book Antiqua" panose="02040602050305030304" pitchFamily="18" charset="0"/>
              </a:rPr>
              <a:t>or depends on the findings</a:t>
            </a:r>
            <a:r>
              <a:rPr lang="en-GB" sz="1500" dirty="0" smtClean="0">
                <a:latin typeface="Book Antiqua" panose="02040602050305030304" pitchFamily="18" charset="0"/>
              </a:rPr>
              <a:t>.</a:t>
            </a:r>
          </a:p>
          <a:p>
            <a:pPr algn="l"/>
            <a:endParaRPr lang="en-GB" sz="1500" dirty="0">
              <a:latin typeface="Book Antiqua" panose="02040602050305030304" pitchFamily="18" charset="0"/>
            </a:endParaRPr>
          </a:p>
          <a:p>
            <a:pPr algn="l"/>
            <a:r>
              <a:rPr lang="en-GB" sz="1500" dirty="0">
                <a:latin typeface="Book Antiqua" panose="02040602050305030304" pitchFamily="18" charset="0"/>
              </a:rPr>
              <a:t>CT TAP annually for 3 yrs or </a:t>
            </a:r>
            <a:r>
              <a:rPr lang="en-GB" sz="1500" dirty="0" smtClean="0">
                <a:latin typeface="Book Antiqua" panose="02040602050305030304" pitchFamily="18" charset="0"/>
              </a:rPr>
              <a:t>6-12 </a:t>
            </a:r>
            <a:r>
              <a:rPr lang="en-GB" sz="1500" dirty="0">
                <a:latin typeface="Book Antiqua" panose="02040602050305030304" pitchFamily="18" charset="0"/>
              </a:rPr>
              <a:t>mthly for high risk </a:t>
            </a:r>
            <a:r>
              <a:rPr lang="en-GB" sz="1500" dirty="0" smtClean="0">
                <a:latin typeface="Book Antiqua" panose="02040602050305030304" pitchFamily="18" charset="0"/>
              </a:rPr>
              <a:t>patients.</a:t>
            </a:r>
            <a:endParaRPr lang="en-GB" sz="1500" dirty="0">
              <a:latin typeface="Book Antiqua" panose="02040602050305030304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0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265EBB-C6DB-C54E-8D89-1EEEBCB33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121" y="126585"/>
            <a:ext cx="7499382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rgbClr val="CC6600"/>
                </a:solidFill>
                <a:effectLst/>
                <a:latin typeface="Baskerville Old Face" panose="02020602080505020303" pitchFamily="18" charset="0"/>
              </a:rPr>
              <a:t>SUMMARY OF</a:t>
            </a:r>
            <a:r>
              <a:rPr lang="en-GB" sz="2800" b="1" dirty="0">
                <a:solidFill>
                  <a:srgbClr val="CC6600"/>
                </a:solidFill>
                <a:effectLst/>
                <a:latin typeface="Baskerville Old Face" panose="02020602080505020303" pitchFamily="18" charset="0"/>
              </a:rPr>
              <a:t> </a:t>
            </a:r>
            <a:r>
              <a:rPr lang="en-US" sz="2800" b="1" dirty="0">
                <a:solidFill>
                  <a:srgbClr val="CC6600"/>
                </a:solidFill>
                <a:effectLst/>
                <a:latin typeface="Baskerville Old Face" panose="02020602080505020303" pitchFamily="18" charset="0"/>
              </a:rPr>
              <a:t>SURVEILLANCE </a:t>
            </a:r>
            <a:r>
              <a:rPr lang="en-GB" sz="2800" b="1" dirty="0">
                <a:solidFill>
                  <a:srgbClr val="CC6600"/>
                </a:solidFill>
                <a:effectLst/>
                <a:latin typeface="Baskerville Old Face" panose="02020602080505020303" pitchFamily="18" charset="0"/>
              </a:rPr>
              <a:t>FOR</a:t>
            </a:r>
            <a:r>
              <a:rPr lang="en-US" sz="2800" b="1" dirty="0">
                <a:solidFill>
                  <a:srgbClr val="CC6600"/>
                </a:solidFill>
                <a:effectLst/>
                <a:latin typeface="Baskerville Old Face" panose="02020602080505020303" pitchFamily="18" charset="0"/>
              </a:rPr>
              <a:t> </a:t>
            </a:r>
            <a:r>
              <a:rPr lang="en-GB" sz="2800" b="1" dirty="0">
                <a:solidFill>
                  <a:srgbClr val="CC6600"/>
                </a:solidFill>
                <a:effectLst/>
                <a:latin typeface="Baskerville Old Face" panose="02020602080505020303" pitchFamily="18" charset="0"/>
              </a:rPr>
              <a:t>HEREDITARY </a:t>
            </a:r>
            <a:r>
              <a:rPr lang="en-US" sz="2800" b="1" dirty="0">
                <a:solidFill>
                  <a:srgbClr val="CC6600"/>
                </a:solidFill>
                <a:effectLst/>
                <a:latin typeface="Baskerville Old Face" panose="02020602080505020303" pitchFamily="18" charset="0"/>
              </a:rPr>
              <a:t>CRC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D63D194-7CCD-C543-8B64-4F013BCCB405}"/>
              </a:ext>
            </a:extLst>
          </p:cNvPr>
          <p:cNvSpPr txBox="1"/>
          <p:nvPr/>
        </p:nvSpPr>
        <p:spPr>
          <a:xfrm>
            <a:off x="116825" y="1465710"/>
            <a:ext cx="2683856" cy="44012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GB" b="1" dirty="0">
                <a:latin typeface="Book Antiqua" panose="02040602050305030304" pitchFamily="18" charset="0"/>
              </a:rPr>
              <a:t>FAMILIAL ADENOMATOUS POLYPS</a:t>
            </a:r>
          </a:p>
          <a:p>
            <a:pPr algn="l"/>
            <a:endParaRPr lang="en-GB" dirty="0">
              <a:latin typeface="Book Antiqua" panose="02040602050305030304" pitchFamily="18" charset="0"/>
            </a:endParaRPr>
          </a:p>
          <a:p>
            <a:pPr algn="l"/>
            <a:r>
              <a:rPr lang="en-GB" sz="1600" dirty="0">
                <a:latin typeface="Book Antiqua" panose="02040602050305030304" pitchFamily="18" charset="0"/>
              </a:rPr>
              <a:t>10-14 yrs old FAP gene +</a:t>
            </a:r>
          </a:p>
          <a:p>
            <a:pPr algn="l"/>
            <a:r>
              <a:rPr lang="en-GB" sz="1600" dirty="0">
                <a:latin typeface="Book Antiqua" panose="02040602050305030304" pitchFamily="18" charset="0"/>
              </a:rPr>
              <a:t>18-20 yrs old AFAP</a:t>
            </a:r>
          </a:p>
          <a:p>
            <a:pPr algn="l"/>
            <a:endParaRPr lang="en-GB" sz="1600" dirty="0">
              <a:latin typeface="Book Antiqua" panose="02040602050305030304" pitchFamily="18" charset="0"/>
            </a:endParaRPr>
          </a:p>
          <a:p>
            <a:pPr algn="l"/>
            <a:r>
              <a:rPr lang="en-US" sz="1600" dirty="0">
                <a:latin typeface="Book Antiqua" panose="02040602050305030304" pitchFamily="18" charset="0"/>
              </a:rPr>
              <a:t>Colonoscopy interval of 1-2 yearly until surgery is performed</a:t>
            </a:r>
            <a:r>
              <a:rPr lang="en-GB" sz="1600" dirty="0">
                <a:latin typeface="Book Antiqua" panose="02040602050305030304" pitchFamily="18" charset="0"/>
              </a:rPr>
              <a:t>.</a:t>
            </a:r>
          </a:p>
          <a:p>
            <a:pPr algn="l"/>
            <a:endParaRPr lang="en-GB" sz="1600" dirty="0">
              <a:latin typeface="Book Antiqua" panose="02040602050305030304" pitchFamily="18" charset="0"/>
            </a:endParaRPr>
          </a:p>
          <a:p>
            <a:pPr algn="l"/>
            <a:r>
              <a:rPr lang="en-US" sz="1600" dirty="0">
                <a:latin typeface="Book Antiqua" panose="02040602050305030304" pitchFamily="18" charset="0"/>
              </a:rPr>
              <a:t>FDR without identified APC mutation, 2-yearly interval until age 40. </a:t>
            </a:r>
            <a:endParaRPr lang="en-GB" sz="1600" dirty="0">
              <a:latin typeface="Book Antiqua" panose="02040602050305030304" pitchFamily="18" charset="0"/>
            </a:endParaRPr>
          </a:p>
          <a:p>
            <a:pPr algn="l"/>
            <a:endParaRPr lang="en-GB" sz="1600" dirty="0">
              <a:latin typeface="Book Antiqua" panose="02040602050305030304" pitchFamily="18" charset="0"/>
            </a:endParaRPr>
          </a:p>
          <a:p>
            <a:pPr algn="l"/>
            <a:r>
              <a:rPr lang="en-US" sz="1600" dirty="0">
                <a:latin typeface="Book Antiqua" panose="02040602050305030304" pitchFamily="18" charset="0"/>
              </a:rPr>
              <a:t>After age 40, 3-5 years and discontinue at age 50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2710D06-8C22-2043-9453-55D03D580415}"/>
              </a:ext>
            </a:extLst>
          </p:cNvPr>
          <p:cNvSpPr txBox="1"/>
          <p:nvPr/>
        </p:nvSpPr>
        <p:spPr>
          <a:xfrm>
            <a:off x="2863528" y="1467252"/>
            <a:ext cx="1497299" cy="16312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GB" b="1" dirty="0" smtClean="0">
                <a:latin typeface="Book Antiqua" panose="02040602050305030304" pitchFamily="18" charset="0"/>
              </a:rPr>
              <a:t>HNPCC</a:t>
            </a:r>
            <a:endParaRPr lang="en-GB" b="1" dirty="0">
              <a:latin typeface="Book Antiqua" panose="02040602050305030304" pitchFamily="18" charset="0"/>
            </a:endParaRPr>
          </a:p>
          <a:p>
            <a:pPr algn="l"/>
            <a:endParaRPr lang="en-GB" dirty="0">
              <a:latin typeface="Book Antiqua" panose="02040602050305030304" pitchFamily="18" charset="0"/>
            </a:endParaRPr>
          </a:p>
          <a:p>
            <a:pPr algn="l"/>
            <a:r>
              <a:rPr lang="en-GB" sz="1600" dirty="0">
                <a:latin typeface="Book Antiqua" panose="02040602050305030304" pitchFamily="18" charset="0"/>
              </a:rPr>
              <a:t>20-25 yrs old</a:t>
            </a:r>
          </a:p>
          <a:p>
            <a:pPr algn="l"/>
            <a:endParaRPr lang="en-GB" sz="1600" dirty="0">
              <a:latin typeface="Book Antiqua" panose="02040602050305030304" pitchFamily="18" charset="0"/>
            </a:endParaRPr>
          </a:p>
          <a:p>
            <a:pPr algn="l"/>
            <a:r>
              <a:rPr lang="en-US" sz="1600" dirty="0">
                <a:latin typeface="Book Antiqua" panose="02040602050305030304" pitchFamily="18" charset="0"/>
              </a:rPr>
              <a:t>1-2 yearly</a:t>
            </a:r>
            <a:r>
              <a:rPr lang="en-GB" sz="1600" dirty="0">
                <a:latin typeface="Book Antiqua" panose="02040602050305030304" pitchFamily="18" charset="0"/>
              </a:rPr>
              <a:t> </a:t>
            </a:r>
            <a:r>
              <a:rPr lang="en-GB" sz="1600" dirty="0" smtClean="0">
                <a:latin typeface="Book Antiqua" panose="02040602050305030304" pitchFamily="18" charset="0"/>
              </a:rPr>
              <a:t>colonoscopy</a:t>
            </a:r>
            <a:endParaRPr lang="en-US" sz="1600" dirty="0">
              <a:latin typeface="Book Antiqua" panose="0204060205030503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7E1921D-6CB5-D347-858B-E0BBF9B82441}"/>
              </a:ext>
            </a:extLst>
          </p:cNvPr>
          <p:cNvSpPr txBox="1"/>
          <p:nvPr/>
        </p:nvSpPr>
        <p:spPr>
          <a:xfrm>
            <a:off x="4432534" y="1467252"/>
            <a:ext cx="1619923" cy="41549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GB" b="1" dirty="0" err="1">
                <a:latin typeface="Book Antiqua" panose="02040602050305030304" pitchFamily="18" charset="0"/>
              </a:rPr>
              <a:t>PEUTZ-JEGHERS</a:t>
            </a:r>
            <a:r>
              <a:rPr lang="en-GB" b="1" dirty="0">
                <a:latin typeface="Book Antiqua" panose="02040602050305030304" pitchFamily="18" charset="0"/>
              </a:rPr>
              <a:t> SYNDROME</a:t>
            </a:r>
          </a:p>
          <a:p>
            <a:pPr algn="l"/>
            <a:endParaRPr lang="en-GB" dirty="0">
              <a:latin typeface="Book Antiqua" panose="02040602050305030304" pitchFamily="18" charset="0"/>
            </a:endParaRPr>
          </a:p>
          <a:p>
            <a:pPr algn="l"/>
            <a:r>
              <a:rPr lang="en-GB" sz="1600" dirty="0">
                <a:latin typeface="Book Antiqua" panose="02040602050305030304" pitchFamily="18" charset="0"/>
              </a:rPr>
              <a:t>8 </a:t>
            </a:r>
            <a:r>
              <a:rPr lang="en-GB" sz="1600" dirty="0" err="1" smtClean="0">
                <a:latin typeface="Book Antiqua" panose="02040602050305030304" pitchFamily="18" charset="0"/>
              </a:rPr>
              <a:t>yrs</a:t>
            </a:r>
            <a:r>
              <a:rPr lang="en-GB" sz="1600" dirty="0" smtClean="0">
                <a:latin typeface="Book Antiqua" panose="02040602050305030304" pitchFamily="18" charset="0"/>
              </a:rPr>
              <a:t> </a:t>
            </a:r>
            <a:r>
              <a:rPr lang="en-GB" sz="1600" dirty="0">
                <a:latin typeface="Book Antiqua" panose="02040602050305030304" pitchFamily="18" charset="0"/>
              </a:rPr>
              <a:t>old</a:t>
            </a:r>
          </a:p>
          <a:p>
            <a:pPr algn="l"/>
            <a:endParaRPr lang="en-GB" sz="1600" dirty="0">
              <a:latin typeface="Book Antiqua" panose="02040602050305030304" pitchFamily="18" charset="0"/>
            </a:endParaRPr>
          </a:p>
          <a:p>
            <a:pPr algn="l"/>
            <a:r>
              <a:rPr lang="en-US" sz="1600" dirty="0">
                <a:latin typeface="Book Antiqua" panose="02040602050305030304" pitchFamily="18" charset="0"/>
              </a:rPr>
              <a:t>If polyps are found, examination is repeated every 3 years. If no polyp, repeat at age 18 years and then every 3 years thereafter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C27BDD9-C9EC-AF4A-BF35-CBA66FB249BC}"/>
              </a:ext>
            </a:extLst>
          </p:cNvPr>
          <p:cNvSpPr txBox="1"/>
          <p:nvPr/>
        </p:nvSpPr>
        <p:spPr>
          <a:xfrm flipH="1">
            <a:off x="6130834" y="1459727"/>
            <a:ext cx="1504294" cy="19082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GB" b="1" dirty="0">
                <a:latin typeface="Book Antiqua" panose="02040602050305030304" pitchFamily="18" charset="0"/>
              </a:rPr>
              <a:t>JUVENILE POLYPOSIS</a:t>
            </a:r>
          </a:p>
          <a:p>
            <a:pPr algn="l"/>
            <a:endParaRPr lang="en-GB" dirty="0">
              <a:latin typeface="Book Antiqua" panose="02040602050305030304" pitchFamily="18" charset="0"/>
            </a:endParaRPr>
          </a:p>
          <a:p>
            <a:pPr algn="l"/>
            <a:r>
              <a:rPr lang="en-GB" sz="1600" dirty="0">
                <a:latin typeface="Book Antiqua" panose="02040602050305030304" pitchFamily="18" charset="0"/>
              </a:rPr>
              <a:t>15 </a:t>
            </a:r>
            <a:r>
              <a:rPr lang="en-GB" sz="1600" dirty="0" err="1" smtClean="0">
                <a:latin typeface="Book Antiqua" panose="02040602050305030304" pitchFamily="18" charset="0"/>
              </a:rPr>
              <a:t>yrs</a:t>
            </a:r>
            <a:r>
              <a:rPr lang="en-GB" sz="1600" dirty="0" smtClean="0">
                <a:latin typeface="Book Antiqua" panose="02040602050305030304" pitchFamily="18" charset="0"/>
              </a:rPr>
              <a:t> </a:t>
            </a:r>
            <a:r>
              <a:rPr lang="en-GB" sz="1600" dirty="0">
                <a:latin typeface="Book Antiqua" panose="02040602050305030304" pitchFamily="18" charset="0"/>
              </a:rPr>
              <a:t>old</a:t>
            </a:r>
          </a:p>
          <a:p>
            <a:pPr algn="l"/>
            <a:endParaRPr lang="en-GB" sz="1600" dirty="0">
              <a:latin typeface="Book Antiqua" panose="02040602050305030304" pitchFamily="18" charset="0"/>
            </a:endParaRPr>
          </a:p>
          <a:p>
            <a:pPr algn="l"/>
            <a:r>
              <a:rPr lang="en-GB" sz="1600" dirty="0">
                <a:latin typeface="Book Antiqua" panose="02040602050305030304" pitchFamily="18" charset="0"/>
              </a:rPr>
              <a:t>2 yearly colonoscopy</a:t>
            </a:r>
            <a:endParaRPr lang="en-US" sz="1600" dirty="0">
              <a:latin typeface="Book Antiqua" panose="0204060205030503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717BB53-5E9A-0E40-AAEE-D26C012E7F35}"/>
              </a:ext>
            </a:extLst>
          </p:cNvPr>
          <p:cNvSpPr txBox="1"/>
          <p:nvPr/>
        </p:nvSpPr>
        <p:spPr>
          <a:xfrm>
            <a:off x="7697900" y="1454780"/>
            <a:ext cx="1371838" cy="24622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b="1" dirty="0">
                <a:latin typeface="Book Antiqua" panose="02040602050305030304" pitchFamily="18" charset="0"/>
              </a:rPr>
              <a:t>MUTYH- Associated Polyposis (MAP)</a:t>
            </a:r>
            <a:endParaRPr lang="en-GB" b="1" dirty="0">
              <a:latin typeface="Book Antiqua" panose="02040602050305030304" pitchFamily="18" charset="0"/>
            </a:endParaRPr>
          </a:p>
          <a:p>
            <a:pPr algn="l"/>
            <a:endParaRPr lang="en-GB" dirty="0">
              <a:latin typeface="Book Antiqua" panose="02040602050305030304" pitchFamily="18" charset="0"/>
            </a:endParaRPr>
          </a:p>
          <a:p>
            <a:pPr algn="l"/>
            <a:r>
              <a:rPr lang="en-GB" sz="1600" dirty="0">
                <a:latin typeface="Book Antiqua" panose="02040602050305030304" pitchFamily="18" charset="0"/>
              </a:rPr>
              <a:t>18-20 yrs old</a:t>
            </a:r>
          </a:p>
          <a:p>
            <a:pPr algn="l"/>
            <a:endParaRPr lang="en-GB" sz="1600" dirty="0">
              <a:latin typeface="Book Antiqua" panose="02040602050305030304" pitchFamily="18" charset="0"/>
            </a:endParaRPr>
          </a:p>
          <a:p>
            <a:pPr algn="l"/>
            <a:r>
              <a:rPr lang="en-GB" sz="1600" dirty="0">
                <a:latin typeface="Book Antiqua" panose="02040602050305030304" pitchFamily="18" charset="0"/>
              </a:rPr>
              <a:t>1 – 2 yearly colonoscopy</a:t>
            </a:r>
            <a:endParaRPr lang="en-US" sz="1600" dirty="0">
              <a:latin typeface="Book Antiqua" panose="0204060205030503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69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>
              <a:defRPr/>
            </a:pPr>
            <a:fld id="{335B0779-313C-4B40-9850-7FA9805A1221}" type="slidenum">
              <a:rPr lang="en-MY">
                <a:solidFill>
                  <a:srgbClr val="E7DEC9">
                    <a:shade val="50000"/>
                    <a:satMod val="200000"/>
                  </a:srgbClr>
                </a:solidFill>
              </a:rPr>
              <a:pPr defTabSz="914400">
                <a:defRPr/>
              </a:pPr>
              <a:t>18</a:t>
            </a:fld>
            <a:endParaRPr lang="en-MY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6" name="Picture 2" descr="C:\Users\Chin Eu\Downloads\image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73" y="3058885"/>
            <a:ext cx="2088231" cy="325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xmlns="" id="{EFBA6F08-CA02-4BA0-A9D7-722F601EA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8894" y="2600325"/>
            <a:ext cx="6400800" cy="2286000"/>
          </a:xfrm>
        </p:spPr>
        <p:txBody>
          <a:bodyPr/>
          <a:lstStyle/>
          <a:p>
            <a:r>
              <a:rPr lang="en-MY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76991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E037DF5D-0335-49DE-AF33-6565305685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9145588" cy="6858000"/>
            <a:chOff x="0" y="0"/>
            <a:chExt cx="12192000" cy="6858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F5D86912-6B1B-452A-A783-49FE5750052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C575E03C-352B-488C-88D9-A4CE178DC2B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097198FF-6754-B249-9F28-F1D0384B7D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6367" y="1332402"/>
            <a:ext cx="4652741" cy="2939857"/>
          </a:xfrm>
        </p:spPr>
        <p:txBody>
          <a:bodyPr>
            <a:noAutofit/>
          </a:bodyPr>
          <a:lstStyle/>
          <a:p>
            <a:r>
              <a:rPr lang="en-US" sz="3700" b="1" dirty="0">
                <a:solidFill>
                  <a:srgbClr val="FFFF00"/>
                </a:solidFill>
              </a:rPr>
              <a:t>WHO</a:t>
            </a:r>
            <a:r>
              <a:rPr lang="en-US" sz="3700" b="1" dirty="0" smtClean="0">
                <a:solidFill>
                  <a:srgbClr val="FFFF00"/>
                </a:solidFill>
              </a:rPr>
              <a:t>?</a:t>
            </a:r>
            <a:br>
              <a:rPr lang="en-US" sz="3700" b="1" dirty="0" smtClean="0">
                <a:solidFill>
                  <a:srgbClr val="FFFF00"/>
                </a:solidFill>
              </a:rPr>
            </a:br>
            <a:r>
              <a:rPr lang="en-US" sz="3700" b="1" dirty="0"/>
              <a:t/>
            </a:r>
            <a:br>
              <a:rPr lang="en-US" sz="3700" b="1" dirty="0"/>
            </a:br>
            <a:r>
              <a:rPr lang="en-US" sz="3700" b="1" dirty="0">
                <a:solidFill>
                  <a:srgbClr val="FFFF00"/>
                </a:solidFill>
              </a:rPr>
              <a:t>HOW FREQUENT</a:t>
            </a:r>
            <a:r>
              <a:rPr lang="en-US" sz="3700" b="1" dirty="0" smtClean="0">
                <a:solidFill>
                  <a:srgbClr val="FFFF00"/>
                </a:solidFill>
              </a:rPr>
              <a:t>?</a:t>
            </a:r>
            <a:br>
              <a:rPr lang="en-US" sz="3700" b="1" dirty="0" smtClean="0">
                <a:solidFill>
                  <a:srgbClr val="FFFF00"/>
                </a:solidFill>
              </a:rPr>
            </a:br>
            <a:r>
              <a:rPr lang="en-US" sz="3700" b="1" dirty="0"/>
              <a:t/>
            </a:r>
            <a:br>
              <a:rPr lang="en-US" sz="3700" b="1" dirty="0"/>
            </a:br>
            <a:r>
              <a:rPr lang="en-US" sz="3700" b="1" dirty="0">
                <a:solidFill>
                  <a:srgbClr val="FFFF00"/>
                </a:solidFill>
              </a:rPr>
              <a:t>WHICH METHOD?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FCEC13DB-57A9-6F45-B7CB-5F15D5112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6367" y="4777380"/>
            <a:ext cx="4652741" cy="8614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IN COLORECTAL CARCINOMA SURVEILLANCE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F69E8FC-0A87-884D-BE02-B937304DAF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08" r="6195"/>
          <a:stretch/>
        </p:blipFill>
        <p:spPr>
          <a:xfrm>
            <a:off x="6029551" y="1227910"/>
            <a:ext cx="2661603" cy="4328160"/>
          </a:xfrm>
          <a:prstGeom prst="rect">
            <a:avLst/>
          </a:prstGeom>
          <a:ln>
            <a:noFill/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F56FB35D-9507-4E18-883E-A61D9FDE2E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29719" y="0"/>
            <a:ext cx="51443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39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2F448CB3-7B4F-45D7-B7C0-DF553DF614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9145588" cy="6858000"/>
            <a:chOff x="0" y="0"/>
            <a:chExt cx="12192000" cy="6858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5C5305EA-7A88-413D-BE8A-47A02476F0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FCA94DB5-FE56-4A3D-BC48-31B5595197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99A650E-0A6C-6C4C-AA87-7060EE49B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555" y="910395"/>
            <a:ext cx="7499382" cy="114300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SURVEILLANCE OUTLINE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xmlns="" id="{4B1E74B6-C62E-4D23-8324-FD2631650F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9796722"/>
              </p:ext>
            </p:extLst>
          </p:nvPr>
        </p:nvGraphicFramePr>
        <p:xfrm>
          <a:off x="965368" y="2324101"/>
          <a:ext cx="7220291" cy="3422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F9ED434F-8767-46CC-B26B-5AF62FF01E6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29719" y="0"/>
            <a:ext cx="51443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130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7468BB-5154-704C-9FFE-F936A2FF2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497" y="274320"/>
            <a:ext cx="7499382" cy="1143000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rgbClr val="CC6600"/>
                </a:solidFill>
                <a:effectLst/>
                <a:latin typeface="Baskerville Old Face" panose="02020602080505020303" pitchFamily="18" charset="0"/>
              </a:rPr>
              <a:t>SCREENING vs. SURVEILLANCE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85B4005-A48D-E64F-9AE6-178958EEBE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8460" y="1524001"/>
            <a:ext cx="3658235" cy="3988525"/>
          </a:xfrm>
          <a:noFill/>
          <a:ln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MY" sz="3400" b="1" dirty="0" smtClean="0">
                <a:latin typeface="Baskerville Old Face" panose="02020602080505020303" pitchFamily="18" charset="0"/>
              </a:rPr>
              <a:t>SCREENING</a:t>
            </a:r>
          </a:p>
          <a:p>
            <a:pPr marL="0" indent="0" algn="ctr">
              <a:buNone/>
            </a:pPr>
            <a:endParaRPr lang="en-MY" sz="3400" b="1" dirty="0">
              <a:latin typeface="Book Antiqua" panose="02040602050305030304" pitchFamily="18" charset="0"/>
            </a:endParaRPr>
          </a:p>
          <a:p>
            <a:r>
              <a:rPr lang="en-MY" sz="2300" dirty="0">
                <a:latin typeface="Book Antiqua" panose="02040602050305030304" pitchFamily="18" charset="0"/>
              </a:rPr>
              <a:t>“the testing of a person or group of people for the presence of a disease or other condition</a:t>
            </a:r>
            <a:r>
              <a:rPr lang="en-MY" sz="2300" dirty="0" smtClean="0">
                <a:latin typeface="Book Antiqua" panose="02040602050305030304" pitchFamily="18" charset="0"/>
              </a:rPr>
              <a:t>”</a:t>
            </a:r>
          </a:p>
          <a:p>
            <a:endParaRPr lang="en-MY" sz="2300" dirty="0">
              <a:latin typeface="Book Antiqua" panose="02040602050305030304" pitchFamily="18" charset="0"/>
            </a:endParaRPr>
          </a:p>
          <a:p>
            <a:r>
              <a:rPr lang="en-MY" sz="2300" dirty="0">
                <a:latin typeface="Book Antiqua" panose="02040602050305030304" pitchFamily="18" charset="0"/>
              </a:rPr>
              <a:t>E.g.: "prenatal screening for Down's syndrome"</a:t>
            </a:r>
            <a:endParaRPr lang="en-US" sz="2300" dirty="0">
              <a:latin typeface="Book Antiqua" panose="02040602050305030304" pitchFamily="18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B61D364-12B2-4142-9D3C-AB1B484CAE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70867" y="2316479"/>
            <a:ext cx="3777829" cy="4310743"/>
          </a:xfrm>
          <a:noFill/>
          <a:ln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sz="3400" b="1" dirty="0" smtClean="0">
                <a:latin typeface="Baskerville Old Face" panose="02020602080505020303" pitchFamily="18" charset="0"/>
              </a:rPr>
              <a:t>SURVEILLANCE</a:t>
            </a:r>
          </a:p>
          <a:p>
            <a:pPr marL="0" indent="0" algn="ctr">
              <a:buNone/>
            </a:pPr>
            <a:endParaRPr lang="en-US" sz="3400" b="1" dirty="0">
              <a:latin typeface="Book Antiqua" panose="02040602050305030304" pitchFamily="18" charset="0"/>
            </a:endParaRPr>
          </a:p>
          <a:p>
            <a:r>
              <a:rPr lang="en-MY" sz="2300" dirty="0">
                <a:latin typeface="Book Antiqua" panose="02040602050305030304" pitchFamily="18" charset="0"/>
              </a:rPr>
              <a:t>the </a:t>
            </a:r>
            <a:r>
              <a:rPr lang="en-MY" sz="2300" dirty="0">
                <a:latin typeface="Book Antiqua" panose="02040602050305030304" pitchFamily="18" charset="0"/>
                <a:hlinkClick r:id="rId2" tooltip="careful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careful</a:t>
            </a:r>
            <a:r>
              <a:rPr lang="en-MY" sz="2300" dirty="0">
                <a:latin typeface="Book Antiqua" panose="02040602050305030304" pitchFamily="18" charset="0"/>
              </a:rPr>
              <a:t> </a:t>
            </a:r>
            <a:r>
              <a:rPr lang="en-MY" sz="2300" dirty="0">
                <a:latin typeface="Book Antiqua" panose="02040602050305030304" pitchFamily="18" charset="0"/>
                <a:hlinkClick r:id="rId3" tooltip="watching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watching</a:t>
            </a:r>
            <a:r>
              <a:rPr lang="en-MY" sz="2300" dirty="0">
                <a:latin typeface="Book Antiqua" panose="02040602050305030304" pitchFamily="18" charset="0"/>
              </a:rPr>
              <a:t> of a </a:t>
            </a:r>
            <a:r>
              <a:rPr lang="en-MY" sz="2300" dirty="0">
                <a:highlight>
                  <a:srgbClr val="FFFF00"/>
                </a:highlight>
                <a:latin typeface="Book Antiqua" panose="02040602050305030304" pitchFamily="18" charset="0"/>
                <a:hlinkClick r:id="rId4" tooltip="person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person</a:t>
            </a:r>
            <a:r>
              <a:rPr lang="en-MY" sz="2300" dirty="0">
                <a:highlight>
                  <a:srgbClr val="FFFF00"/>
                </a:highlight>
                <a:latin typeface="Book Antiqua" panose="02040602050305030304" pitchFamily="18" charset="0"/>
              </a:rPr>
              <a:t> or </a:t>
            </a:r>
            <a:r>
              <a:rPr lang="en-MY" sz="2300" dirty="0">
                <a:highlight>
                  <a:srgbClr val="FFFF00"/>
                </a:highlight>
                <a:latin typeface="Book Antiqua" panose="02040602050305030304" pitchFamily="18" charset="0"/>
                <a:hlinkClick r:id="rId5" tooltip="place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place</a:t>
            </a:r>
            <a:r>
              <a:rPr lang="en-MY" sz="2300" dirty="0">
                <a:latin typeface="Book Antiqua" panose="02040602050305030304" pitchFamily="18" charset="0"/>
              </a:rPr>
              <a:t>, </a:t>
            </a:r>
            <a:r>
              <a:rPr lang="en-MY" sz="2300" dirty="0">
                <a:latin typeface="Book Antiqua" panose="02040602050305030304" pitchFamily="18" charset="0"/>
                <a:hlinkClick r:id="rId6" tooltip="especially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especially</a:t>
            </a:r>
            <a:r>
              <a:rPr lang="en-MY" sz="2300" dirty="0">
                <a:latin typeface="Book Antiqua" panose="02040602050305030304" pitchFamily="18" charset="0"/>
              </a:rPr>
              <a:t> by the </a:t>
            </a:r>
            <a:r>
              <a:rPr lang="en-MY" sz="2300" dirty="0">
                <a:highlight>
                  <a:srgbClr val="FFFF00"/>
                </a:highlight>
                <a:latin typeface="Book Antiqua" panose="02040602050305030304" pitchFamily="18" charset="0"/>
                <a:hlinkClick r:id="rId7" tooltip="police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police</a:t>
            </a:r>
            <a:r>
              <a:rPr lang="en-MY" sz="2300" dirty="0">
                <a:highlight>
                  <a:srgbClr val="FFFF00"/>
                </a:highlight>
                <a:latin typeface="Book Antiqua" panose="02040602050305030304" pitchFamily="18" charset="0"/>
              </a:rPr>
              <a:t> or </a:t>
            </a:r>
            <a:r>
              <a:rPr lang="en-MY" sz="2300" dirty="0">
                <a:highlight>
                  <a:srgbClr val="FFFF00"/>
                </a:highlight>
                <a:latin typeface="Book Antiqua" panose="02040602050305030304" pitchFamily="18" charset="0"/>
                <a:hlinkClick r:id="rId8" tooltip="army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army</a:t>
            </a:r>
            <a:r>
              <a:rPr lang="en-MY" sz="2300" dirty="0">
                <a:latin typeface="Book Antiqua" panose="02040602050305030304" pitchFamily="18" charset="0"/>
              </a:rPr>
              <a:t>, because of a </a:t>
            </a:r>
            <a:r>
              <a:rPr lang="en-MY" sz="2300" dirty="0">
                <a:highlight>
                  <a:srgbClr val="FFFF00"/>
                </a:highlight>
                <a:latin typeface="Book Antiqua" panose="02040602050305030304" pitchFamily="18" charset="0"/>
                <a:hlinkClick r:id="rId9" tooltip="crime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crime</a:t>
            </a:r>
            <a:r>
              <a:rPr lang="en-MY" sz="2300" dirty="0">
                <a:latin typeface="Book Antiqua" panose="02040602050305030304" pitchFamily="18" charset="0"/>
              </a:rPr>
              <a:t> that has </a:t>
            </a:r>
            <a:r>
              <a:rPr lang="en-MY" sz="2300" dirty="0">
                <a:latin typeface="Book Antiqua" panose="02040602050305030304" pitchFamily="18" charset="0"/>
                <a:hlinkClick r:id="rId10" tooltip="happened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happened</a:t>
            </a:r>
            <a:r>
              <a:rPr lang="en-MY" sz="2300" dirty="0">
                <a:latin typeface="Book Antiqua" panose="02040602050305030304" pitchFamily="18" charset="0"/>
              </a:rPr>
              <a:t> or is </a:t>
            </a:r>
            <a:r>
              <a:rPr lang="en-MY" sz="2300" dirty="0">
                <a:latin typeface="Book Antiqua" panose="02040602050305030304" pitchFamily="18" charset="0"/>
                <a:hlinkClick r:id="rId11" tooltip="expected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expected</a:t>
            </a:r>
            <a:r>
              <a:rPr lang="en-MY" sz="2300" dirty="0" smtClean="0">
                <a:latin typeface="Book Antiqua" panose="02040602050305030304" pitchFamily="18" charset="0"/>
              </a:rPr>
              <a:t>.</a:t>
            </a:r>
          </a:p>
          <a:p>
            <a:endParaRPr lang="en-MY" sz="2300" dirty="0">
              <a:latin typeface="Book Antiqua" panose="02040602050305030304" pitchFamily="18" charset="0"/>
            </a:endParaRPr>
          </a:p>
          <a:p>
            <a:r>
              <a:rPr lang="en-MY" sz="2300" b="1" dirty="0">
                <a:latin typeface="Book Antiqua" panose="02040602050305030304" pitchFamily="18" charset="0"/>
              </a:rPr>
              <a:t>Synonyms: </a:t>
            </a:r>
            <a:r>
              <a:rPr lang="en-MY" sz="2300" dirty="0">
                <a:latin typeface="Book Antiqua" panose="02040602050305030304" pitchFamily="18" charset="0"/>
                <a:hlinkClick r:id="rId12" tooltip="Definition of observation"/>
              </a:rPr>
              <a:t>observation</a:t>
            </a:r>
            <a:r>
              <a:rPr lang="en-MY" sz="2300" dirty="0">
                <a:latin typeface="Book Antiqua" panose="02040602050305030304" pitchFamily="18" charset="0"/>
              </a:rPr>
              <a:t>, </a:t>
            </a:r>
            <a:r>
              <a:rPr lang="en-MY" sz="2300" dirty="0">
                <a:latin typeface="Book Antiqua" panose="02040602050305030304" pitchFamily="18" charset="0"/>
                <a:hlinkClick r:id="rId13" tooltip="Definition of watch"/>
              </a:rPr>
              <a:t>watch</a:t>
            </a:r>
            <a:r>
              <a:rPr lang="en-MY" sz="2300" dirty="0">
                <a:latin typeface="Book Antiqua" panose="02040602050305030304" pitchFamily="18" charset="0"/>
              </a:rPr>
              <a:t>, </a:t>
            </a:r>
            <a:r>
              <a:rPr lang="en-MY" sz="2300" dirty="0">
                <a:latin typeface="Book Antiqua" panose="02040602050305030304" pitchFamily="18" charset="0"/>
                <a:hlinkClick r:id="rId14" tooltip="Definition of scrutiny"/>
              </a:rPr>
              <a:t>scrutiny</a:t>
            </a:r>
            <a:r>
              <a:rPr lang="en-MY" sz="2300" dirty="0">
                <a:latin typeface="Book Antiqua" panose="02040602050305030304" pitchFamily="18" charset="0"/>
              </a:rPr>
              <a:t>, </a:t>
            </a:r>
            <a:r>
              <a:rPr lang="en-MY" sz="2300" dirty="0">
                <a:latin typeface="Book Antiqua" panose="02040602050305030304" pitchFamily="18" charset="0"/>
                <a:hlinkClick r:id="rId15" tooltip="Definition of supervision"/>
              </a:rPr>
              <a:t>supervision</a:t>
            </a:r>
            <a:r>
              <a:rPr lang="en-MY" sz="2300" dirty="0">
                <a:latin typeface="Book Antiqua" panose="02040602050305030304" pitchFamily="18" charset="0"/>
              </a:rPr>
              <a:t>   </a:t>
            </a:r>
            <a:endParaRPr lang="en-MY" sz="2300" dirty="0" smtClean="0">
              <a:latin typeface="Book Antiqua" panose="02040602050305030304" pitchFamily="18" charset="0"/>
            </a:endParaRPr>
          </a:p>
          <a:p>
            <a:endParaRPr lang="en-MY" sz="2300" dirty="0">
              <a:latin typeface="Book Antiqua" panose="02040602050305030304" pitchFamily="18" charset="0"/>
            </a:endParaRPr>
          </a:p>
          <a:p>
            <a:r>
              <a:rPr lang="en-MY" sz="2300" dirty="0">
                <a:latin typeface="Book Antiqua" panose="02040602050305030304" pitchFamily="18" charset="0"/>
              </a:rPr>
              <a:t>E.g.: He was arrested after being kept under constant surveillance.</a:t>
            </a:r>
            <a:endParaRPr lang="en-US" sz="2300" dirty="0">
              <a:latin typeface="Book Antiqua" panose="0204060205030503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2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D926074-49CB-204E-856C-CAAF8D402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673" y="323461"/>
            <a:ext cx="4331380" cy="619214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86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7964 -0.75314" pathEditMode="relative" ptsTypes="AA">
                                      <p:cBhvr>
                                        <p:cTn id="6" dur="3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30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17964 -0.75314 L 0.24922 -0.18097" pathEditMode="relative" ptsTypes="AA">
                                      <p:cBhvr>
                                        <p:cTn id="11" dur="3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24922 -0.18097 L -0.03299 -0.16308" pathEditMode="relative" ptsTypes="AA">
                                      <p:cBhvr>
                                        <p:cTn id="14" dur="3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3299 -0.16308 L -0.24922 -0.2296" pathEditMode="relative" ptsTypes="AA">
                                      <p:cBhvr>
                                        <p:cTn id="17" dur="3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24922 -0.2296 L 0 0" pathEditMode="relative" ptsTypes="AA">
                                      <p:cBhvr>
                                        <p:cTn id="20" dur="3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mp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22" dur="30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" pathEditMode="relative" ptsTypes="AA">
                                      <p:cBhvr>
                                        <p:cTn id="2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199" y="254978"/>
            <a:ext cx="5319346" cy="621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772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555" y="418016"/>
            <a:ext cx="6084435" cy="5799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739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4091D54B-59AB-4A5E-8E9E-0421BD66D4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0"/>
            <a:ext cx="9145588" cy="6858000"/>
            <a:chOff x="0" y="0"/>
            <a:chExt cx="12192000" cy="68580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547CE62E-FFFD-4A1F-BA78-C3B89C36FCA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xmlns="" id="{AE51FD27-6B6A-4D21-BF22-245DA9BD0B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B8144315-1C5A-4185-A952-25D98D303D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29719" y="0"/>
            <a:ext cx="51443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xmlns="" id="{4E212B76-74CB-461F-90A3-EF4F2397A88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">
          <a:xfrm>
            <a:off x="0" y="1588"/>
            <a:ext cx="9145588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C7C40480-B122-E049-A5C8-11948FD42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4240" y="756811"/>
            <a:ext cx="3599231" cy="3153753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000" b="0" i="0" kern="12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2.3 Screening/Surveillance in Moderate and High Risk Groups </a:t>
            </a:r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xmlns="" id="{220D6364-9BF5-5349-B91D-EE77976006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4593" y="692149"/>
            <a:ext cx="4463482" cy="556350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81E746D0-4B37-4869-B2EF-79D5F0FFFBC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829719" y="0"/>
            <a:ext cx="514439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xmlns="" id="{BAB26164-6552-AC44-96B1-25051C07A4E5}"/>
              </a:ext>
            </a:extLst>
          </p:cNvPr>
          <p:cNvSpPr/>
          <p:nvPr/>
        </p:nvSpPr>
        <p:spPr>
          <a:xfrm>
            <a:off x="705394" y="2029099"/>
            <a:ext cx="4152113" cy="4110447"/>
          </a:xfrm>
          <a:prstGeom prst="roundRect">
            <a:avLst/>
          </a:prstGeom>
          <a:noFill/>
          <a:ln w="2857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20AD1E3-A23C-E443-8436-139DD8158613}"/>
              </a:ext>
            </a:extLst>
          </p:cNvPr>
          <p:cNvSpPr/>
          <p:nvPr/>
        </p:nvSpPr>
        <p:spPr>
          <a:xfrm>
            <a:off x="3051461" y="3024554"/>
            <a:ext cx="1662034" cy="1758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402ADC3B-E8EB-FA4D-BA92-11E8897BE406}"/>
              </a:ext>
            </a:extLst>
          </p:cNvPr>
          <p:cNvSpPr/>
          <p:nvPr/>
        </p:nvSpPr>
        <p:spPr>
          <a:xfrm>
            <a:off x="3051461" y="3715116"/>
            <a:ext cx="1662034" cy="17584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5EF50A9-32AC-1042-94F9-5668D97249E0}"/>
              </a:ext>
            </a:extLst>
          </p:cNvPr>
          <p:cNvSpPr txBox="1"/>
          <p:nvPr/>
        </p:nvSpPr>
        <p:spPr>
          <a:xfrm>
            <a:off x="5067431" y="3375691"/>
            <a:ext cx="374423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Moderate Risk:</a:t>
            </a:r>
          </a:p>
          <a:p>
            <a:r>
              <a:rPr lang="en-US" sz="1400" dirty="0"/>
              <a:t>FDR </a:t>
            </a:r>
            <a:r>
              <a:rPr lang="en-US" sz="1400" dirty="0" smtClean="0"/>
              <a:t>with </a:t>
            </a:r>
            <a:r>
              <a:rPr lang="en-US" sz="1400" dirty="0"/>
              <a:t>CRC &lt; 60 </a:t>
            </a:r>
            <a:r>
              <a:rPr lang="en-US" sz="1400" dirty="0" err="1"/>
              <a:t>yrs</a:t>
            </a:r>
            <a:r>
              <a:rPr lang="en-US" sz="1400" dirty="0"/>
              <a:t>: </a:t>
            </a:r>
            <a:r>
              <a:rPr lang="en-US" sz="1400" dirty="0" smtClean="0"/>
              <a:t>3-5 </a:t>
            </a:r>
            <a:r>
              <a:rPr lang="en-US" sz="1400" dirty="0"/>
              <a:t>yearly </a:t>
            </a:r>
            <a:r>
              <a:rPr lang="en-US" sz="1400" dirty="0" smtClean="0"/>
              <a:t>colonoscopy</a:t>
            </a:r>
            <a:endParaRPr lang="en-US" sz="1400" dirty="0"/>
          </a:p>
          <a:p>
            <a:r>
              <a:rPr lang="en-US" sz="1400" dirty="0"/>
              <a:t>FDR with CRC &gt; 60 </a:t>
            </a:r>
            <a:r>
              <a:rPr lang="en-US" sz="1400" dirty="0" err="1"/>
              <a:t>yrs</a:t>
            </a:r>
            <a:r>
              <a:rPr lang="en-US" sz="1400" dirty="0"/>
              <a:t>: 10-yearly </a:t>
            </a:r>
            <a:r>
              <a:rPr lang="en-US" sz="1400" dirty="0" smtClean="0"/>
              <a:t>colonoscopy</a:t>
            </a:r>
            <a:endParaRPr lang="en-US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03DC01E-E2A8-9E4E-A330-AC1FDAB7886F}"/>
              </a:ext>
            </a:extLst>
          </p:cNvPr>
          <p:cNvSpPr txBox="1"/>
          <p:nvPr/>
        </p:nvSpPr>
        <p:spPr>
          <a:xfrm>
            <a:off x="5061986" y="4665786"/>
            <a:ext cx="38817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High Risk:</a:t>
            </a:r>
          </a:p>
          <a:p>
            <a:r>
              <a:rPr lang="en-US" sz="1400" dirty="0" smtClean="0"/>
              <a:t>Family with </a:t>
            </a:r>
            <a:r>
              <a:rPr lang="en-US" sz="1400" dirty="0"/>
              <a:t>CRC &lt; 50 </a:t>
            </a:r>
            <a:r>
              <a:rPr lang="en-US" sz="1400" dirty="0" err="1"/>
              <a:t>yrs</a:t>
            </a:r>
            <a:r>
              <a:rPr lang="en-US" sz="1400" dirty="0"/>
              <a:t>: </a:t>
            </a:r>
            <a:r>
              <a:rPr lang="en-US" sz="1400" dirty="0" smtClean="0"/>
              <a:t>3-5 </a:t>
            </a:r>
            <a:r>
              <a:rPr lang="en-US" sz="1400" dirty="0"/>
              <a:t>yearly </a:t>
            </a:r>
            <a:r>
              <a:rPr lang="en-US" sz="1400" dirty="0" smtClean="0"/>
              <a:t>colonoscopy</a:t>
            </a:r>
            <a:endParaRPr lang="en-US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054A781-087E-A24C-980B-9AC53665266E}"/>
              </a:ext>
            </a:extLst>
          </p:cNvPr>
          <p:cNvSpPr txBox="1"/>
          <p:nvPr/>
        </p:nvSpPr>
        <p:spPr>
          <a:xfrm>
            <a:off x="5079404" y="2617901"/>
            <a:ext cx="3201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If </a:t>
            </a:r>
            <a:r>
              <a:rPr lang="en-US" dirty="0" smtClean="0"/>
              <a:t>normal, </a:t>
            </a:r>
            <a:r>
              <a:rPr lang="en-US" dirty="0"/>
              <a:t>screening </a:t>
            </a:r>
            <a:r>
              <a:rPr lang="en-US" dirty="0" smtClean="0"/>
              <a:t>colonoscopy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0732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3A93BB-02DC-A04E-B557-D28F9D5FB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3737" y="-265320"/>
            <a:ext cx="7881502" cy="1143000"/>
          </a:xfrm>
        </p:spPr>
        <p:txBody>
          <a:bodyPr>
            <a:normAutofit/>
          </a:bodyPr>
          <a:lstStyle/>
          <a:p>
            <a:r>
              <a:rPr lang="en-MY" sz="2800" b="1" dirty="0">
                <a:solidFill>
                  <a:srgbClr val="CC6600"/>
                </a:solidFill>
                <a:effectLst/>
                <a:latin typeface="Baskerville Old Face" panose="02020602080505020303" pitchFamily="18" charset="0"/>
              </a:rPr>
              <a:t>2.3.2 </a:t>
            </a:r>
            <a:r>
              <a:rPr lang="en-MY" sz="2800" b="1" dirty="0" smtClean="0">
                <a:solidFill>
                  <a:srgbClr val="CC6600"/>
                </a:solidFill>
                <a:effectLst/>
                <a:latin typeface="Baskerville Old Face" panose="02020602080505020303" pitchFamily="18" charset="0"/>
              </a:rPr>
              <a:t>POST-ADENOMATOUS POLYPECTOMY </a:t>
            </a:r>
            <a:endParaRPr lang="en-US" sz="2800" dirty="0">
              <a:solidFill>
                <a:srgbClr val="CC6600"/>
              </a:solidFill>
              <a:effectLst/>
              <a:latin typeface="Baskerville Old Face" panose="02020602080505020303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588FBC-A9E4-3E4B-9AA3-127B2BE7A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1180" y="670539"/>
            <a:ext cx="7511265" cy="6052477"/>
          </a:xfrm>
        </p:spPr>
        <p:txBody>
          <a:bodyPr>
            <a:normAutofit fontScale="92500" lnSpcReduction="20000"/>
          </a:bodyPr>
          <a:lstStyle/>
          <a:p>
            <a:pPr marL="82296" indent="0">
              <a:buNone/>
            </a:pPr>
            <a:r>
              <a:rPr lang="en-MY" sz="1900" b="1" dirty="0">
                <a:latin typeface="Book Antiqua" panose="02040602050305030304" pitchFamily="18" charset="0"/>
              </a:rPr>
              <a:t>Periodic surveillance </a:t>
            </a:r>
            <a:r>
              <a:rPr lang="en-MY" sz="1900" b="1" dirty="0" smtClean="0">
                <a:latin typeface="Book Antiqua" panose="02040602050305030304" pitchFamily="18" charset="0"/>
              </a:rPr>
              <a:t>needed</a:t>
            </a:r>
          </a:p>
          <a:p>
            <a:pPr marL="82296" indent="0">
              <a:buNone/>
            </a:pPr>
            <a:endParaRPr lang="en-MY" sz="1600" dirty="0">
              <a:latin typeface="Book Antiqua" panose="02040602050305030304" pitchFamily="18" charset="0"/>
            </a:endParaRPr>
          </a:p>
          <a:p>
            <a:pPr marL="82296" indent="0">
              <a:buNone/>
            </a:pPr>
            <a:r>
              <a:rPr lang="en-MY" sz="1900" b="1" dirty="0">
                <a:latin typeface="Book Antiqua" panose="02040602050305030304" pitchFamily="18" charset="0"/>
              </a:rPr>
              <a:t>Advanced </a:t>
            </a:r>
            <a:r>
              <a:rPr lang="en-MY" sz="1900" b="1" dirty="0" smtClean="0">
                <a:latin typeface="Book Antiqua" panose="02040602050305030304" pitchFamily="18" charset="0"/>
              </a:rPr>
              <a:t>adenomas: </a:t>
            </a:r>
            <a:endParaRPr lang="en-MY" sz="1900" b="1" dirty="0">
              <a:latin typeface="Book Antiqua" panose="02040602050305030304" pitchFamily="18" charset="0"/>
            </a:endParaRPr>
          </a:p>
          <a:p>
            <a:r>
              <a:rPr lang="en-MY" sz="1700" dirty="0">
                <a:latin typeface="Book Antiqua" panose="02040602050305030304" pitchFamily="18" charset="0"/>
              </a:rPr>
              <a:t>adenomas &gt;10 </a:t>
            </a:r>
            <a:r>
              <a:rPr lang="en-MY" sz="1700" dirty="0" smtClean="0">
                <a:latin typeface="Book Antiqua" panose="02040602050305030304" pitchFamily="18" charset="0"/>
              </a:rPr>
              <a:t>mm </a:t>
            </a:r>
            <a:endParaRPr lang="en-MY" sz="1700" dirty="0">
              <a:latin typeface="Book Antiqua" panose="02040602050305030304" pitchFamily="18" charset="0"/>
            </a:endParaRPr>
          </a:p>
          <a:p>
            <a:r>
              <a:rPr lang="en-MY" sz="1700" dirty="0">
                <a:latin typeface="Book Antiqua" panose="02040602050305030304" pitchFamily="18" charset="0"/>
              </a:rPr>
              <a:t>villous components (villous/tubulo-villous), or with </a:t>
            </a:r>
          </a:p>
          <a:p>
            <a:r>
              <a:rPr lang="en-MY" sz="1700" dirty="0">
                <a:latin typeface="Book Antiqua" panose="02040602050305030304" pitchFamily="18" charset="0"/>
              </a:rPr>
              <a:t>high-grade/severe </a:t>
            </a:r>
            <a:r>
              <a:rPr lang="en-MY" sz="1700" dirty="0" smtClean="0">
                <a:latin typeface="Book Antiqua" panose="02040602050305030304" pitchFamily="18" charset="0"/>
              </a:rPr>
              <a:t>dysplasia</a:t>
            </a:r>
            <a:endParaRPr lang="en-MY" sz="1700" dirty="0">
              <a:latin typeface="Book Antiqua" panose="02040602050305030304" pitchFamily="18" charset="0"/>
            </a:endParaRPr>
          </a:p>
          <a:p>
            <a:endParaRPr lang="en-MY" sz="1600" dirty="0">
              <a:latin typeface="Book Antiqua" panose="02040602050305030304" pitchFamily="18" charset="0"/>
            </a:endParaRPr>
          </a:p>
          <a:p>
            <a:pPr marL="82296" indent="0">
              <a:buNone/>
            </a:pPr>
            <a:r>
              <a:rPr lang="en-MY" sz="1900" b="1" dirty="0">
                <a:latin typeface="Book Antiqua" panose="02040602050305030304" pitchFamily="18" charset="0"/>
              </a:rPr>
              <a:t>The risk factors associated with recurrence of advanced adenoma are: </a:t>
            </a:r>
          </a:p>
          <a:p>
            <a:r>
              <a:rPr lang="en-MY" sz="1700" dirty="0">
                <a:latin typeface="Book Antiqua" panose="02040602050305030304" pitchFamily="18" charset="0"/>
              </a:rPr>
              <a:t>number of adenomas (1-2 vs 3) (pooled RR=2.52, 95% CI 1.07 to </a:t>
            </a:r>
            <a:r>
              <a:rPr lang="en-MY" sz="1700" dirty="0" smtClean="0">
                <a:latin typeface="Book Antiqua" panose="02040602050305030304" pitchFamily="18" charset="0"/>
              </a:rPr>
              <a:t>5.97) </a:t>
            </a:r>
            <a:r>
              <a:rPr lang="en-MY" sz="1700" baseline="30000" dirty="0" smtClean="0">
                <a:latin typeface="Book Antiqua" panose="02040602050305030304" pitchFamily="18" charset="0"/>
              </a:rPr>
              <a:t>33</a:t>
            </a:r>
            <a:endParaRPr lang="en-MY" sz="1700" baseline="30000" dirty="0">
              <a:latin typeface="Book Antiqua" panose="02040602050305030304" pitchFamily="18" charset="0"/>
            </a:endParaRPr>
          </a:p>
          <a:p>
            <a:r>
              <a:rPr lang="en-MY" sz="1700" dirty="0">
                <a:latin typeface="Book Antiqua" panose="02040602050305030304" pitchFamily="18" charset="0"/>
              </a:rPr>
              <a:t>size (&lt;1 cm vs ≥1 cm) (pooled RR=1.39, 95% CI 0.86 to </a:t>
            </a:r>
            <a:r>
              <a:rPr lang="en-MY" sz="1700" dirty="0" smtClean="0">
                <a:latin typeface="Book Antiqua" panose="02040602050305030304" pitchFamily="18" charset="0"/>
              </a:rPr>
              <a:t>2.26)</a:t>
            </a:r>
            <a:r>
              <a:rPr lang="en-MY" sz="1700" baseline="30000" dirty="0" smtClean="0">
                <a:latin typeface="Book Antiqua" panose="02040602050305030304" pitchFamily="18" charset="0"/>
              </a:rPr>
              <a:t>33</a:t>
            </a:r>
            <a:endParaRPr lang="en-MY" sz="1700" dirty="0">
              <a:latin typeface="Book Antiqua" panose="02040602050305030304" pitchFamily="18" charset="0"/>
            </a:endParaRPr>
          </a:p>
          <a:p>
            <a:r>
              <a:rPr lang="en-MY" sz="1700" dirty="0">
                <a:latin typeface="Book Antiqua" panose="02040602050305030304" pitchFamily="18" charset="0"/>
              </a:rPr>
              <a:t>villous histology (pooled RR=1.26, 95% CI 0.95 to 1.66</a:t>
            </a:r>
            <a:r>
              <a:rPr lang="en-MY" sz="1700" dirty="0" smtClean="0">
                <a:latin typeface="Book Antiqua" panose="02040602050305030304" pitchFamily="18" charset="0"/>
              </a:rPr>
              <a:t>)</a:t>
            </a:r>
            <a:r>
              <a:rPr lang="en-MY" sz="1700" baseline="30000" dirty="0">
                <a:latin typeface="Book Antiqua" panose="02040602050305030304" pitchFamily="18" charset="0"/>
              </a:rPr>
              <a:t> </a:t>
            </a:r>
            <a:r>
              <a:rPr lang="en-MY" sz="1700" baseline="30000" dirty="0" smtClean="0">
                <a:latin typeface="Book Antiqua" panose="02040602050305030304" pitchFamily="18" charset="0"/>
              </a:rPr>
              <a:t>33</a:t>
            </a:r>
            <a:endParaRPr lang="en-MY" sz="1700" dirty="0">
              <a:latin typeface="Book Antiqua" panose="02040602050305030304" pitchFamily="18" charset="0"/>
            </a:endParaRPr>
          </a:p>
          <a:p>
            <a:r>
              <a:rPr lang="en-MY" sz="1700" dirty="0">
                <a:latin typeface="Book Antiqua" panose="02040602050305030304" pitchFamily="18" charset="0"/>
              </a:rPr>
              <a:t>high-grade dysplasia (pooled RR=1.84, 95% CI 1.06 to 3.19</a:t>
            </a:r>
            <a:r>
              <a:rPr lang="en-MY" sz="1700" dirty="0" smtClean="0">
                <a:latin typeface="Book Antiqua" panose="02040602050305030304" pitchFamily="18" charset="0"/>
              </a:rPr>
              <a:t>)</a:t>
            </a:r>
            <a:r>
              <a:rPr lang="en-MY" sz="1700" baseline="30000" dirty="0">
                <a:latin typeface="Book Antiqua" panose="02040602050305030304" pitchFamily="18" charset="0"/>
              </a:rPr>
              <a:t> </a:t>
            </a:r>
            <a:r>
              <a:rPr lang="en-MY" sz="1700" baseline="30000" dirty="0" smtClean="0">
                <a:latin typeface="Book Antiqua" panose="02040602050305030304" pitchFamily="18" charset="0"/>
              </a:rPr>
              <a:t>33</a:t>
            </a:r>
            <a:endParaRPr lang="en-MY" sz="1700" dirty="0">
              <a:latin typeface="Book Antiqua" panose="02040602050305030304" pitchFamily="18" charset="0"/>
            </a:endParaRPr>
          </a:p>
          <a:p>
            <a:r>
              <a:rPr lang="en-MY" sz="1700" dirty="0">
                <a:latin typeface="Book Antiqua" panose="02040602050305030304" pitchFamily="18" charset="0"/>
              </a:rPr>
              <a:t>proximal location (significantly </a:t>
            </a:r>
            <a:r>
              <a:rPr lang="en-MY" sz="1700" dirty="0" smtClean="0">
                <a:latin typeface="Book Antiqua" panose="02040602050305030304" pitchFamily="18" charset="0"/>
              </a:rPr>
              <a:t>2x higher risk)</a:t>
            </a:r>
            <a:r>
              <a:rPr lang="en-MY" sz="1700" baseline="30000" dirty="0" smtClean="0">
                <a:latin typeface="Book Antiqua" panose="02040602050305030304" pitchFamily="18" charset="0"/>
              </a:rPr>
              <a:t>34</a:t>
            </a:r>
            <a:endParaRPr lang="en-MY" sz="1700" dirty="0">
              <a:latin typeface="Book Antiqua" panose="02040602050305030304" pitchFamily="18" charset="0"/>
            </a:endParaRPr>
          </a:p>
          <a:p>
            <a:r>
              <a:rPr lang="en-MY" sz="1700" dirty="0">
                <a:latin typeface="Book Antiqua" panose="02040602050305030304" pitchFamily="18" charset="0"/>
              </a:rPr>
              <a:t>male gender with large adenomas (RR=1.81, 95% CI 1.42 to </a:t>
            </a:r>
            <a:r>
              <a:rPr lang="en-MY" sz="1700" dirty="0" smtClean="0">
                <a:latin typeface="Book Antiqua" panose="02040602050305030304" pitchFamily="18" charset="0"/>
              </a:rPr>
              <a:t>2.31)</a:t>
            </a:r>
            <a:r>
              <a:rPr lang="en-MY" sz="1700" baseline="30000" dirty="0" smtClean="0">
                <a:latin typeface="Book Antiqua" panose="02040602050305030304" pitchFamily="18" charset="0"/>
              </a:rPr>
              <a:t>35</a:t>
            </a:r>
            <a:endParaRPr lang="en-MY" sz="1700" baseline="30000" dirty="0">
              <a:latin typeface="Book Antiqua" panose="02040602050305030304" pitchFamily="18" charset="0"/>
            </a:endParaRPr>
          </a:p>
          <a:p>
            <a:r>
              <a:rPr lang="en-MY" sz="1700" dirty="0">
                <a:latin typeface="Book Antiqua" panose="02040602050305030304" pitchFamily="18" charset="0"/>
              </a:rPr>
              <a:t>parental history of CRC (RR=2.32, 95% CI 1.77 to </a:t>
            </a:r>
            <a:r>
              <a:rPr lang="en-MY" sz="1700" dirty="0" smtClean="0">
                <a:latin typeface="Book Antiqua" panose="02040602050305030304" pitchFamily="18" charset="0"/>
              </a:rPr>
              <a:t>3.04)</a:t>
            </a:r>
            <a:r>
              <a:rPr lang="en-MY" sz="1700" baseline="30000" dirty="0" smtClean="0">
                <a:latin typeface="Book Antiqua" panose="02040602050305030304" pitchFamily="18" charset="0"/>
              </a:rPr>
              <a:t>35</a:t>
            </a:r>
            <a:endParaRPr lang="en-MY" sz="1700" baseline="30000" dirty="0">
              <a:latin typeface="Book Antiqua" panose="02040602050305030304" pitchFamily="18" charset="0"/>
            </a:endParaRPr>
          </a:p>
          <a:p>
            <a:pPr marL="82296" indent="0">
              <a:buNone/>
            </a:pPr>
            <a:endParaRPr lang="en-MY" sz="1600" dirty="0">
              <a:latin typeface="Book Antiqua" panose="02040602050305030304" pitchFamily="18" charset="0"/>
            </a:endParaRPr>
          </a:p>
          <a:p>
            <a:pPr marL="82296" lvl="0" indent="0" algn="just">
              <a:buClr>
                <a:srgbClr val="3891A7"/>
              </a:buClr>
              <a:buNone/>
            </a:pPr>
            <a:endParaRPr lang="en-US" sz="1100" dirty="0" smtClean="0">
              <a:solidFill>
                <a:prstClr val="black"/>
              </a:solidFill>
            </a:endParaRPr>
          </a:p>
          <a:p>
            <a:pPr marL="82296" lvl="0" indent="0" algn="just">
              <a:buClr>
                <a:srgbClr val="3891A7"/>
              </a:buClr>
              <a:buNone/>
            </a:pPr>
            <a:endParaRPr lang="en-US" sz="1100" dirty="0" smtClean="0">
              <a:solidFill>
                <a:prstClr val="black"/>
              </a:solidFill>
            </a:endParaRPr>
          </a:p>
          <a:p>
            <a:pPr marL="82296" lvl="0" indent="0" algn="just">
              <a:buClr>
                <a:srgbClr val="3891A7"/>
              </a:buClr>
              <a:buNone/>
            </a:pPr>
            <a:endParaRPr lang="en-US" sz="1100" dirty="0">
              <a:solidFill>
                <a:prstClr val="black"/>
              </a:solidFill>
            </a:endParaRPr>
          </a:p>
          <a:p>
            <a:pPr marL="82296" lvl="0" indent="0" algn="just">
              <a:buClr>
                <a:srgbClr val="3891A7"/>
              </a:buClr>
              <a:buNone/>
            </a:pPr>
            <a:r>
              <a:rPr lang="en-US" sz="1000" dirty="0" smtClean="0">
                <a:solidFill>
                  <a:prstClr val="black"/>
                </a:solidFill>
              </a:rPr>
              <a:t>33</a:t>
            </a:r>
            <a:r>
              <a:rPr lang="en-US" sz="1000" dirty="0">
                <a:solidFill>
                  <a:prstClr val="black"/>
                </a:solidFill>
              </a:rPr>
              <a:t>. Saini SD, Kim HM, </a:t>
            </a:r>
            <a:r>
              <a:rPr lang="en-US" sz="1000" dirty="0" err="1">
                <a:solidFill>
                  <a:prstClr val="black"/>
                </a:solidFill>
              </a:rPr>
              <a:t>Schoenfeld</a:t>
            </a:r>
            <a:r>
              <a:rPr lang="en-US" sz="1000" dirty="0">
                <a:solidFill>
                  <a:prstClr val="black"/>
                </a:solidFill>
              </a:rPr>
              <a:t> P. Incidence of advanced adenomas at surveillance colonoscopy in patients with a personal history of colon adenomas: a meta-analysis and systematic review. </a:t>
            </a:r>
            <a:r>
              <a:rPr lang="en-US" sz="1000" dirty="0" err="1">
                <a:solidFill>
                  <a:prstClr val="black"/>
                </a:solidFill>
              </a:rPr>
              <a:t>Gastrointest</a:t>
            </a:r>
            <a:r>
              <a:rPr lang="en-US" sz="1000" dirty="0">
                <a:solidFill>
                  <a:prstClr val="black"/>
                </a:solidFill>
              </a:rPr>
              <a:t> </a:t>
            </a:r>
            <a:r>
              <a:rPr lang="en-US" sz="1000" dirty="0" err="1">
                <a:solidFill>
                  <a:prstClr val="black"/>
                </a:solidFill>
              </a:rPr>
              <a:t>Endosc</a:t>
            </a:r>
            <a:r>
              <a:rPr lang="en-US" sz="1000" dirty="0">
                <a:solidFill>
                  <a:prstClr val="black"/>
                </a:solidFill>
              </a:rPr>
              <a:t>. 2006;64(4):614-26.</a:t>
            </a:r>
          </a:p>
          <a:p>
            <a:pPr marL="82296" lvl="0" indent="0" algn="just">
              <a:buClr>
                <a:srgbClr val="3891A7"/>
              </a:buClr>
              <a:buNone/>
            </a:pPr>
            <a:r>
              <a:rPr lang="en-MY" sz="1000" dirty="0">
                <a:solidFill>
                  <a:prstClr val="black"/>
                </a:solidFill>
              </a:rPr>
              <a:t>34. </a:t>
            </a:r>
            <a:r>
              <a:rPr lang="en-MY" sz="1000" dirty="0" err="1">
                <a:solidFill>
                  <a:prstClr val="black"/>
                </a:solidFill>
              </a:rPr>
              <a:t>Laiyemo</a:t>
            </a:r>
            <a:r>
              <a:rPr lang="en-MY" sz="1000" dirty="0">
                <a:solidFill>
                  <a:prstClr val="black"/>
                </a:solidFill>
              </a:rPr>
              <a:t> AO, Murphy G, Albert PS, et al. </a:t>
            </a:r>
            <a:r>
              <a:rPr lang="en-MY" sz="1000" dirty="0" err="1">
                <a:solidFill>
                  <a:prstClr val="black"/>
                </a:solidFill>
              </a:rPr>
              <a:t>Postpolypectomy</a:t>
            </a:r>
            <a:r>
              <a:rPr lang="en-MY" sz="1000" dirty="0">
                <a:solidFill>
                  <a:prstClr val="black"/>
                </a:solidFill>
              </a:rPr>
              <a:t> colonoscopy </a:t>
            </a:r>
            <a:r>
              <a:rPr lang="en-US" sz="1000" dirty="0">
                <a:solidFill>
                  <a:prstClr val="black"/>
                </a:solidFill>
              </a:rPr>
              <a:t>surveillance guidelines: predictive accuracy for advanced adenoma at 4 years. </a:t>
            </a:r>
            <a:r>
              <a:rPr lang="sv-SE" sz="1000" dirty="0">
                <a:solidFill>
                  <a:prstClr val="black"/>
                </a:solidFill>
              </a:rPr>
              <a:t>Ann Intern Med. 2008;148(6):419-26.</a:t>
            </a:r>
          </a:p>
          <a:p>
            <a:pPr marL="82296" lvl="0" indent="0" algn="just">
              <a:buClr>
                <a:srgbClr val="3891A7"/>
              </a:buClr>
              <a:buNone/>
            </a:pPr>
            <a:r>
              <a:rPr lang="en-US" sz="1000" dirty="0">
                <a:solidFill>
                  <a:prstClr val="black"/>
                </a:solidFill>
              </a:rPr>
              <a:t>35. </a:t>
            </a:r>
            <a:r>
              <a:rPr lang="en-US" sz="1000" dirty="0" err="1">
                <a:solidFill>
                  <a:prstClr val="black"/>
                </a:solidFill>
              </a:rPr>
              <a:t>Laiyemo</a:t>
            </a:r>
            <a:r>
              <a:rPr lang="en-US" sz="1000" dirty="0">
                <a:solidFill>
                  <a:prstClr val="black"/>
                </a:solidFill>
              </a:rPr>
              <a:t> AO, Pinsky PF, Marcus PM, et al. Utilization and yield of surveillance colonoscopy in the continued follow-up study of the polyp prevention trial. </a:t>
            </a:r>
            <a:r>
              <a:rPr lang="en-US" sz="1000" dirty="0" err="1">
                <a:solidFill>
                  <a:prstClr val="black"/>
                </a:solidFill>
              </a:rPr>
              <a:t>Clin</a:t>
            </a:r>
            <a:r>
              <a:rPr lang="en-US" sz="1000" dirty="0">
                <a:solidFill>
                  <a:prstClr val="black"/>
                </a:solidFill>
              </a:rPr>
              <a:t> </a:t>
            </a:r>
            <a:r>
              <a:rPr lang="en-MY" sz="1000" dirty="0" err="1">
                <a:solidFill>
                  <a:prstClr val="black"/>
                </a:solidFill>
              </a:rPr>
              <a:t>Gastroenterol</a:t>
            </a:r>
            <a:r>
              <a:rPr lang="en-MY" sz="1000" dirty="0">
                <a:solidFill>
                  <a:prstClr val="black"/>
                </a:solidFill>
              </a:rPr>
              <a:t> </a:t>
            </a:r>
            <a:r>
              <a:rPr lang="en-MY" sz="1000" dirty="0" err="1">
                <a:solidFill>
                  <a:prstClr val="black"/>
                </a:solidFill>
              </a:rPr>
              <a:t>Hepatol</a:t>
            </a:r>
            <a:r>
              <a:rPr lang="en-MY" sz="1000" dirty="0">
                <a:solidFill>
                  <a:prstClr val="black"/>
                </a:solidFill>
              </a:rPr>
              <a:t>. 2009;7(5):562-7; quiz 497.</a:t>
            </a:r>
          </a:p>
          <a:p>
            <a:pPr marL="82296" indent="0">
              <a:buNone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47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405</TotalTime>
  <Words>1068</Words>
  <Application>Microsoft Office PowerPoint</Application>
  <PresentationFormat>Custom</PresentationFormat>
  <Paragraphs>199</Paragraphs>
  <Slides>18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Solstice</vt:lpstr>
      <vt:lpstr>1_Solstice</vt:lpstr>
      <vt:lpstr>  by   ASSOC. PROF. DR. AHMAD NAJIB AZMI GASTROENTEROLOGIST Faculty of medicine and health sciences Universiti sains islam malaysia   </vt:lpstr>
      <vt:lpstr>WHO?  HOW FREQUENT?  WHICH METHOD?</vt:lpstr>
      <vt:lpstr>SURVEILLANCE OUTLINE</vt:lpstr>
      <vt:lpstr>SCREENING vs. SURVEILLANCE</vt:lpstr>
      <vt:lpstr>PowerPoint Presentation</vt:lpstr>
      <vt:lpstr>PowerPoint Presentation</vt:lpstr>
      <vt:lpstr>PowerPoint Presentation</vt:lpstr>
      <vt:lpstr>2.3 Screening/Surveillance in Moderate and High Risk Groups </vt:lpstr>
      <vt:lpstr>2.3.2 POST-ADENOMATOUS POLYPECTOMY </vt:lpstr>
      <vt:lpstr>2.3.2 Post-Adenomatous Polypectomy </vt:lpstr>
      <vt:lpstr>2.3.3 Hereditary Colorectal Cancer Syndromes </vt:lpstr>
      <vt:lpstr>TABLE 5: HEREDITARY COLORECTAL CANCER SYNDROMES RISK AND SURVEILLANCE OF CRC-1</vt:lpstr>
      <vt:lpstr>TABLE 5: HEREDITARY COLORECTAL CANCER SYNDROMES RISK AND SURVEILLANCE OF CRC-1</vt:lpstr>
      <vt:lpstr>2.3.4  INFLAMMATORY BOWEL DISEASES </vt:lpstr>
      <vt:lpstr>Post-Surgery/Chemo Surveillance</vt:lpstr>
      <vt:lpstr>SUMMARY OF SURVEILLANCE FOR  NON-HEREDITARY CRC</vt:lpstr>
      <vt:lpstr>SUMMARY OF SURVEILLANCE FOR HEREDITARY CRC</vt:lpstr>
      <vt:lpstr>Thank You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COLORECTAL CARCINOMA SURVEILLANCE</dc:title>
  <dc:creator>Dr. Ahmad Najib b Azmi</dc:creator>
  <cp:lastModifiedBy>Chin Eu</cp:lastModifiedBy>
  <cp:revision>82</cp:revision>
  <dcterms:created xsi:type="dcterms:W3CDTF">2018-08-26T15:50:05Z</dcterms:created>
  <dcterms:modified xsi:type="dcterms:W3CDTF">2018-11-16T01:53:28Z</dcterms:modified>
</cp:coreProperties>
</file>